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690" r:id="rId2"/>
  </p:sldMasterIdLst>
  <p:notesMasterIdLst>
    <p:notesMasterId r:id="rId21"/>
  </p:notesMasterIdLst>
  <p:handoutMasterIdLst>
    <p:handoutMasterId r:id="rId22"/>
  </p:handoutMasterIdLst>
  <p:sldIdLst>
    <p:sldId id="428" r:id="rId3"/>
    <p:sldId id="410" r:id="rId4"/>
    <p:sldId id="436" r:id="rId5"/>
    <p:sldId id="435" r:id="rId6"/>
    <p:sldId id="411" r:id="rId7"/>
    <p:sldId id="420" r:id="rId8"/>
    <p:sldId id="423" r:id="rId9"/>
    <p:sldId id="432" r:id="rId10"/>
    <p:sldId id="425" r:id="rId11"/>
    <p:sldId id="424" r:id="rId12"/>
    <p:sldId id="413" r:id="rId13"/>
    <p:sldId id="437" r:id="rId14"/>
    <p:sldId id="412" r:id="rId15"/>
    <p:sldId id="418" r:id="rId16"/>
    <p:sldId id="419" r:id="rId17"/>
    <p:sldId id="433" r:id="rId18"/>
    <p:sldId id="426" r:id="rId19"/>
    <p:sldId id="409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DD61E0"/>
    <a:srgbClr val="ED6FD2"/>
    <a:srgbClr val="FF66CC"/>
    <a:srgbClr val="FFA3D1"/>
    <a:srgbClr val="CC66FF"/>
    <a:srgbClr val="B52929"/>
    <a:srgbClr val="9E032B"/>
    <a:srgbClr val="FF9900"/>
    <a:srgbClr val="00AA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86783" autoAdjust="0"/>
  </p:normalViewPr>
  <p:slideViewPr>
    <p:cSldViewPr snapToGrid="0">
      <p:cViewPr>
        <p:scale>
          <a:sx n="90" d="100"/>
          <a:sy n="90" d="100"/>
        </p:scale>
        <p:origin x="-230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57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C1872-B236-4026-B447-175E1239CC11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23C00-7BCD-48CC-8C62-EEE6CBBA813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E8F4C-ABDC-41CC-AFE9-500FEA5C78A5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7B34E-6146-46B0-B27C-15F8209F73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6373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28B2-7DBB-4E1A-893E-AAB74D54B3E9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C994E-B7AF-465A-A2D5-CB21EAAD1C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28B2-7DBB-4E1A-893E-AAB74D54B3E9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C994E-B7AF-465A-A2D5-CB21EAAD1C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28B2-7DBB-4E1A-893E-AAB74D54B3E9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C994E-B7AF-465A-A2D5-CB21EAAD1C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2996952"/>
            <a:ext cx="7200800" cy="864096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72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2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31B60DE-6D4D-4408-A496-1C7E07E1337D}" type="datetimeFigureOut">
              <a:rPr lang="pl-PL" smtClean="0">
                <a:solidFill>
                  <a:prstClr val="black"/>
                </a:solidFill>
              </a:rPr>
              <a:pPr/>
              <a:t>2016-11-02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D08D751-1AA0-4AA1-A886-9353922D8B4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31B60DE-6D4D-4408-A496-1C7E07E1337D}" type="datetimeFigureOut">
              <a:rPr lang="pl-PL" smtClean="0">
                <a:solidFill>
                  <a:prstClr val="black"/>
                </a:solidFill>
              </a:rPr>
              <a:pPr/>
              <a:t>2016-11-02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D08D751-1AA0-4AA1-A886-9353922D8B4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31B60DE-6D4D-4408-A496-1C7E07E1337D}" type="datetimeFigureOut">
              <a:rPr lang="pl-PL" smtClean="0">
                <a:solidFill>
                  <a:prstClr val="black"/>
                </a:solidFill>
              </a:rPr>
              <a:pPr/>
              <a:t>2016-11-02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D08D751-1AA0-4AA1-A886-9353922D8B4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zawartości 2"/>
          <p:cNvSpPr>
            <a:spLocks noGrp="1"/>
          </p:cNvSpPr>
          <p:nvPr>
            <p:ph sz="half" idx="13"/>
          </p:nvPr>
        </p:nvSpPr>
        <p:spPr>
          <a:xfrm>
            <a:off x="4977517" y="1766516"/>
            <a:ext cx="3490622" cy="42496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sz="half" idx="14"/>
          </p:nvPr>
        </p:nvSpPr>
        <p:spPr>
          <a:xfrm>
            <a:off x="605625" y="1767842"/>
            <a:ext cx="3490622" cy="42496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31B60DE-6D4D-4408-A496-1C7E07E1337D}" type="datetimeFigureOut">
              <a:rPr lang="pl-PL" smtClean="0">
                <a:solidFill>
                  <a:prstClr val="black"/>
                </a:solidFill>
              </a:rPr>
              <a:pPr/>
              <a:t>2016-11-02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D08D751-1AA0-4AA1-A886-9353922D8B49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28B2-7DBB-4E1A-893E-AAB74D54B3E9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C994E-B7AF-465A-A2D5-CB21EAAD1C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28B2-7DBB-4E1A-893E-AAB74D54B3E9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C994E-B7AF-465A-A2D5-CB21EAAD1C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28B2-7DBB-4E1A-893E-AAB74D54B3E9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C994E-B7AF-465A-A2D5-CB21EAAD1C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28B2-7DBB-4E1A-893E-AAB74D54B3E9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C994E-B7AF-465A-A2D5-CB21EAAD1C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28B2-7DBB-4E1A-893E-AAB74D54B3E9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C994E-B7AF-465A-A2D5-CB21EAAD1C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28B2-7DBB-4E1A-893E-AAB74D54B3E9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C994E-B7AF-465A-A2D5-CB21EAAD1C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28B2-7DBB-4E1A-893E-AAB74D54B3E9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8C994E-B7AF-465A-A2D5-CB21EAAD1CF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_FM WORLD Mobile\Prezentacje\pr\tło_jesien_blur.jpg"/>
          <p:cNvPicPr>
            <a:picLocks noChangeAspect="1" noChangeArrowheads="1"/>
          </p:cNvPicPr>
          <p:nvPr userDrawn="1"/>
        </p:nvPicPr>
        <p:blipFill>
          <a:blip r:embed="rId13" cstate="print"/>
          <a:srcRect b="79724"/>
          <a:stretch>
            <a:fillRect/>
          </a:stretch>
        </p:blipFill>
        <p:spPr bwMode="auto">
          <a:xfrm>
            <a:off x="-6468" y="0"/>
            <a:ext cx="9150468" cy="1391484"/>
          </a:xfrm>
          <a:prstGeom prst="rect">
            <a:avLst/>
          </a:prstGeom>
          <a:noFill/>
        </p:spPr>
      </p:pic>
      <p:sp>
        <p:nvSpPr>
          <p:cNvPr id="21" name="Prostokąt 20"/>
          <p:cNvSpPr/>
          <p:nvPr userDrawn="1"/>
        </p:nvSpPr>
        <p:spPr>
          <a:xfrm>
            <a:off x="-7952" y="6205934"/>
            <a:ext cx="9151951" cy="6600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 userDrawn="1"/>
        </p:nvSpPr>
        <p:spPr>
          <a:xfrm>
            <a:off x="4955301" y="6421039"/>
            <a:ext cx="3575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www.fmmobile.pl</a:t>
            </a:r>
            <a:endParaRPr lang="pl-PL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67910" y="234884"/>
            <a:ext cx="7871814" cy="814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9958" y="1749286"/>
            <a:ext cx="7816132" cy="4118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2054" name="Picture 6" descr="D:\_FM WORLD Mobile\FM MOBILE\FM-MOBILE-[logo]-alternatywne_BIAL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607" y="6369171"/>
            <a:ext cx="1091080" cy="3335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1" r:id="rId3"/>
    <p:sldLayoutId id="2147483732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r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23528" y="0"/>
            <a:ext cx="6984776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196753"/>
            <a:ext cx="8496944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Clr>
          <a:srgbClr val="9E032B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Clr>
          <a:srgbClr val="9E032B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Clr>
          <a:srgbClr val="9E032B"/>
        </a:buClr>
        <a:buFont typeface="Calibri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Clr>
          <a:srgbClr val="9E032B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Clr>
          <a:srgbClr val="9E032B"/>
        </a:buClr>
        <a:buFont typeface="Calibri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tło_jes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raz 7" descr="tło_jesien_bl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Picture 6" descr="D:\_FM WORLD Mobile\FM MOBILE\FM-MOBILE-[logo]-alternatywne_BIA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950" y="2722595"/>
            <a:ext cx="4273233" cy="1306322"/>
          </a:xfrm>
          <a:prstGeom prst="rect">
            <a:avLst/>
          </a:prstGeom>
          <a:noFill/>
        </p:spPr>
      </p:pic>
      <p:grpSp>
        <p:nvGrpSpPr>
          <p:cNvPr id="2" name="Grupa 13"/>
          <p:cNvGrpSpPr/>
          <p:nvPr/>
        </p:nvGrpSpPr>
        <p:grpSpPr>
          <a:xfrm>
            <a:off x="659958" y="2707740"/>
            <a:ext cx="7879766" cy="1259958"/>
            <a:chOff x="659958" y="2707740"/>
            <a:chExt cx="7879766" cy="1259958"/>
          </a:xfrm>
        </p:grpSpPr>
        <p:sp>
          <p:nvSpPr>
            <p:cNvPr id="9" name="Podtytuł 2"/>
            <p:cNvSpPr txBox="1">
              <a:spLocks/>
            </p:cNvSpPr>
            <p:nvPr/>
          </p:nvSpPr>
          <p:spPr>
            <a:xfrm>
              <a:off x="659958" y="3464781"/>
              <a:ext cx="7875769" cy="502917"/>
            </a:xfrm>
            <a:prstGeom prst="rect">
              <a:avLst/>
            </a:prstGeom>
          </p:spPr>
          <p:txBody>
            <a:bodyPr/>
            <a:lstStyle>
              <a:lvl1pPr marL="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1pPr>
              <a:lvl2pPr marL="4572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2pPr>
              <a:lvl3pPr marL="9144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3pPr>
              <a:lvl4pPr marL="13716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4pPr>
              <a:lvl5pPr marL="18288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5pPr>
              <a:lvl6pPr marL="22860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6pPr>
              <a:lvl7pPr marL="27432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7pPr>
              <a:lvl8pPr marL="32004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8pPr>
              <a:lvl9pPr marL="3657600" indent="0" algn="ctr">
                <a:buNone/>
                <a:defRPr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pl-PL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Twój najlepszy ruch</a:t>
              </a:r>
            </a:p>
          </p:txBody>
        </p:sp>
        <p:sp>
          <p:nvSpPr>
            <p:cNvPr id="10" name="Symbol zastępczy tytułu 1"/>
            <p:cNvSpPr txBox="1">
              <a:spLocks/>
            </p:cNvSpPr>
            <p:nvPr/>
          </p:nvSpPr>
          <p:spPr>
            <a:xfrm>
              <a:off x="667910" y="2707740"/>
              <a:ext cx="7871814" cy="81469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Best MOVE</a:t>
              </a:r>
              <a:endPara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-7952" y="6205934"/>
            <a:ext cx="9151951" cy="660017"/>
            <a:chOff x="-7952" y="6205934"/>
            <a:chExt cx="9151951" cy="660017"/>
          </a:xfrm>
        </p:grpSpPr>
        <p:grpSp>
          <p:nvGrpSpPr>
            <p:cNvPr id="3" name="Grupa 12"/>
            <p:cNvGrpSpPr/>
            <p:nvPr/>
          </p:nvGrpSpPr>
          <p:grpSpPr>
            <a:xfrm>
              <a:off x="-7952" y="6205934"/>
              <a:ext cx="9151951" cy="660017"/>
              <a:chOff x="-7952" y="6205934"/>
              <a:chExt cx="9151951" cy="660017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-7952" y="6205934"/>
                <a:ext cx="9151951" cy="6600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" name="pole tekstowe 5"/>
              <p:cNvSpPr txBox="1"/>
              <p:nvPr/>
            </p:nvSpPr>
            <p:spPr>
              <a:xfrm>
                <a:off x="4955301" y="6421039"/>
                <a:ext cx="35750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l-PL" sz="11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22.10.2016</a:t>
                </a:r>
                <a:endParaRPr lang="pl-PL" sz="1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pole tekstowe 16"/>
            <p:cNvSpPr txBox="1"/>
            <p:nvPr/>
          </p:nvSpPr>
          <p:spPr>
            <a:xfrm>
              <a:off x="491810" y="6419820"/>
              <a:ext cx="35750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Karol Batóg</a:t>
              </a:r>
              <a:endParaRPr lang="pl-PL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Gdy On-line nie wystarczy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spcBef>
                <a:spcPts val="600"/>
              </a:spcBef>
              <a:buClr>
                <a:srgbClr val="9E032B"/>
              </a:buClr>
              <a:buNone/>
            </a:pPr>
            <a:r>
              <a:rPr lang="pl-PL" dirty="0" smtClean="0"/>
              <a:t>Jeśli nie znajdziesz informacji </a:t>
            </a:r>
            <a:br>
              <a:rPr lang="pl-PL" dirty="0" smtClean="0"/>
            </a:br>
            <a:r>
              <a:rPr lang="pl-PL" dirty="0" smtClean="0"/>
              <a:t>na stronie i koncie abonenta</a:t>
            </a:r>
            <a:endParaRPr lang="pl-PL" sz="3600" dirty="0" smtClean="0"/>
          </a:p>
          <a:p>
            <a:pPr>
              <a:lnSpc>
                <a:spcPts val="4000"/>
              </a:lnSpc>
              <a:spcBef>
                <a:spcPts val="1800"/>
              </a:spcBef>
              <a:buClr>
                <a:srgbClr val="9E032B"/>
              </a:buClr>
              <a:buNone/>
            </a:pPr>
            <a:r>
              <a:rPr lang="pl-PL" sz="3600" b="1" i="1" dirty="0" smtClean="0"/>
              <a:t>Zadzwoń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8" name="Picture 2" descr="D:\_FM WORLD Mobile\Prezentacje\pr\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78307" y="3063472"/>
            <a:ext cx="2665978" cy="2665978"/>
          </a:xfrm>
          <a:prstGeom prst="rect">
            <a:avLst/>
          </a:prstGeom>
          <a:noFill/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-175565" y="4796855"/>
            <a:ext cx="5941611" cy="1019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pl-PL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Odpowiemy na pytania</a:t>
            </a:r>
          </a:p>
          <a:p>
            <a:pPr lvl="0" algn="r">
              <a:spcBef>
                <a:spcPct val="0"/>
              </a:spcBef>
              <a:defRPr/>
            </a:pPr>
            <a:r>
              <a:rPr lang="pl-PL" sz="1500" dirty="0" smtClean="0">
                <a:solidFill>
                  <a:prstClr val="black"/>
                </a:solidFill>
                <a:cs typeface="Times New Roman" pitchFamily="18" charset="0"/>
              </a:rPr>
              <a:t>Pomożemy z konfiguracją</a:t>
            </a:r>
          </a:p>
        </p:txBody>
      </p:sp>
      <p:cxnSp>
        <p:nvCxnSpPr>
          <p:cNvPr id="10" name="Łącznik prosty 9"/>
          <p:cNvCxnSpPr/>
          <p:nvPr/>
        </p:nvCxnSpPr>
        <p:spPr>
          <a:xfrm flipH="1">
            <a:off x="2984602" y="5189599"/>
            <a:ext cx="268467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H="1">
            <a:off x="2594344" y="5189599"/>
            <a:ext cx="307493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a 14"/>
          <p:cNvGrpSpPr/>
          <p:nvPr/>
        </p:nvGrpSpPr>
        <p:grpSpPr>
          <a:xfrm>
            <a:off x="738837" y="3320928"/>
            <a:ext cx="3251955" cy="892639"/>
            <a:chOff x="738837" y="3320928"/>
            <a:chExt cx="3251955" cy="892639"/>
          </a:xfrm>
        </p:grpSpPr>
        <p:sp>
          <p:nvSpPr>
            <p:cNvPr id="13" name="Prostokąt 12"/>
            <p:cNvSpPr/>
            <p:nvPr/>
          </p:nvSpPr>
          <p:spPr>
            <a:xfrm>
              <a:off x="738837" y="3320928"/>
              <a:ext cx="3108958" cy="892639"/>
            </a:xfrm>
            <a:prstGeom prst="rect">
              <a:avLst/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400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771755" y="3379633"/>
              <a:ext cx="321903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4400" b="1" dirty="0" smtClean="0">
                  <a:solidFill>
                    <a:schemeClr val="bg1"/>
                  </a:solidFill>
                </a:rPr>
                <a:t>727 900 </a:t>
              </a:r>
              <a:r>
                <a:rPr lang="pl-PL" sz="4400" b="1" dirty="0" err="1" smtClean="0">
                  <a:solidFill>
                    <a:schemeClr val="bg1"/>
                  </a:solidFill>
                </a:rPr>
                <a:t>900</a:t>
              </a:r>
              <a:endParaRPr lang="pl-PL" sz="4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659958" y="1749286"/>
            <a:ext cx="6852752" cy="4118777"/>
          </a:xfrm>
        </p:spPr>
        <p:txBody>
          <a:bodyPr/>
          <a:lstStyle/>
          <a:p>
            <a:r>
              <a:rPr lang="pl-PL" dirty="0" smtClean="0"/>
              <a:t>Rozmowy bez limitu</a:t>
            </a:r>
          </a:p>
          <a:p>
            <a:r>
              <a:rPr lang="pl-PL" dirty="0" smtClean="0"/>
              <a:t>Połączenia stacjonarne bez limitu</a:t>
            </a:r>
          </a:p>
          <a:p>
            <a:r>
              <a:rPr lang="pl-PL" dirty="0" smtClean="0"/>
              <a:t>Połączenia wideo bez limitu</a:t>
            </a:r>
          </a:p>
          <a:p>
            <a:r>
              <a:rPr lang="pl-PL" dirty="0" err="1" smtClean="0"/>
              <a:t>SMSy</a:t>
            </a:r>
            <a:r>
              <a:rPr lang="pl-PL" dirty="0" smtClean="0"/>
              <a:t> i </a:t>
            </a:r>
            <a:r>
              <a:rPr lang="pl-PL" dirty="0" err="1" smtClean="0"/>
              <a:t>MMSy</a:t>
            </a:r>
            <a:r>
              <a:rPr lang="pl-PL" dirty="0" smtClean="0"/>
              <a:t> bez limitu</a:t>
            </a:r>
          </a:p>
          <a:p>
            <a:r>
              <a:rPr lang="pl-PL" b="1" dirty="0" smtClean="0"/>
              <a:t>5 GB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664629" y="5190185"/>
            <a:ext cx="7806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Specjalna Oferta do 7 listopada 2016 r. </a:t>
            </a:r>
            <a:endParaRPr lang="pl-PL" sz="11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9E032B"/>
                </a:solidFill>
              </a:rPr>
              <a:t>Zamów na: </a:t>
            </a:r>
            <a:r>
              <a:rPr lang="pl-PL" b="1" dirty="0" err="1" smtClean="0">
                <a:solidFill>
                  <a:srgbClr val="9E032B"/>
                </a:solidFill>
              </a:rPr>
              <a:t>www.fmgroupmobile.pl</a:t>
            </a:r>
            <a:endParaRPr lang="pl-PL" b="1" dirty="0">
              <a:solidFill>
                <a:srgbClr val="9E032B"/>
              </a:solidFill>
            </a:endParaRPr>
          </a:p>
        </p:txBody>
      </p:sp>
      <p:grpSp>
        <p:nvGrpSpPr>
          <p:cNvPr id="31" name="Grupa 30"/>
          <p:cNvGrpSpPr/>
          <p:nvPr/>
        </p:nvGrpSpPr>
        <p:grpSpPr>
          <a:xfrm>
            <a:off x="1728328" y="3492683"/>
            <a:ext cx="4022033" cy="471747"/>
            <a:chOff x="1728328" y="3492683"/>
            <a:chExt cx="4022033" cy="471747"/>
          </a:xfrm>
        </p:grpSpPr>
        <p:grpSp>
          <p:nvGrpSpPr>
            <p:cNvPr id="23" name="Grupa 12"/>
            <p:cNvGrpSpPr/>
            <p:nvPr/>
          </p:nvGrpSpPr>
          <p:grpSpPr>
            <a:xfrm>
              <a:off x="1728328" y="3492683"/>
              <a:ext cx="933269" cy="461665"/>
              <a:chOff x="2430589" y="2958673"/>
              <a:chExt cx="933269" cy="461665"/>
            </a:xfrm>
          </p:grpSpPr>
          <p:sp>
            <p:nvSpPr>
              <p:cNvPr id="24" name="Prostokąt zaokrąglony 23"/>
              <p:cNvSpPr/>
              <p:nvPr/>
            </p:nvSpPr>
            <p:spPr>
              <a:xfrm>
                <a:off x="2465222" y="3011839"/>
                <a:ext cx="841252" cy="372140"/>
              </a:xfrm>
              <a:prstGeom prst="roundRect">
                <a:avLst>
                  <a:gd name="adj" fmla="val 0"/>
                </a:avLst>
              </a:prstGeom>
              <a:solidFill>
                <a:srgbClr val="9E0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430589" y="2958673"/>
                <a:ext cx="933269" cy="461665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kumimoji="0" lang="pl-PL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10 GB</a:t>
                </a:r>
              </a:p>
            </p:txBody>
          </p:sp>
        </p:grpSp>
        <p:sp>
          <p:nvSpPr>
            <p:cNvPr id="30" name="pole tekstowe 29"/>
            <p:cNvSpPr txBox="1"/>
            <p:nvPr/>
          </p:nvSpPr>
          <p:spPr>
            <a:xfrm>
              <a:off x="2579685" y="3502765"/>
              <a:ext cx="3170676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pl-PL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bezpiecznego Internetu</a:t>
              </a:r>
              <a:endPara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1" name="pole tekstowe 20"/>
          <p:cNvSpPr txBox="1"/>
          <p:nvPr/>
        </p:nvSpPr>
        <p:spPr>
          <a:xfrm>
            <a:off x="1651895" y="3503980"/>
            <a:ext cx="3170676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>
              <a:spcBef>
                <a:spcPct val="20000"/>
              </a:spcBef>
            </a:pPr>
            <a:r>
              <a:rPr lang="pl-PL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bezpiecznego Internetu</a:t>
            </a: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Twój najlepszy ruch</a:t>
            </a:r>
            <a:endParaRPr lang="pl-PL" dirty="0"/>
          </a:p>
        </p:txBody>
      </p:sp>
      <p:pic>
        <p:nvPicPr>
          <p:cNvPr id="1026" name="Picture 2" descr="D:\CI FM GROUPMobile\Linia produktow\BestMOVEfree_biale-0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791" y="403756"/>
            <a:ext cx="3539074" cy="614268"/>
          </a:xfrm>
          <a:prstGeom prst="rect">
            <a:avLst/>
          </a:prstGeom>
          <a:noFill/>
        </p:spPr>
      </p:pic>
      <p:pic>
        <p:nvPicPr>
          <p:cNvPr id="7" name="Picture 2" descr="D:\_FM WORLD Mobile\Prezentacje\pr\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78307" y="3063997"/>
            <a:ext cx="2665978" cy="2665978"/>
          </a:xfrm>
          <a:prstGeom prst="rect">
            <a:avLst/>
          </a:prstGeom>
          <a:noFill/>
        </p:spPr>
      </p:pic>
      <p:grpSp>
        <p:nvGrpSpPr>
          <p:cNvPr id="34" name="Grupa 33"/>
          <p:cNvGrpSpPr/>
          <p:nvPr/>
        </p:nvGrpSpPr>
        <p:grpSpPr>
          <a:xfrm>
            <a:off x="1818167" y="4797380"/>
            <a:ext cx="3947879" cy="1019091"/>
            <a:chOff x="1818167" y="4797380"/>
            <a:chExt cx="3947879" cy="1019091"/>
          </a:xfrm>
        </p:grpSpPr>
        <p:sp>
          <p:nvSpPr>
            <p:cNvPr id="14" name="Tytuł 1"/>
            <p:cNvSpPr txBox="1">
              <a:spLocks/>
            </p:cNvSpPr>
            <p:nvPr/>
          </p:nvSpPr>
          <p:spPr>
            <a:xfrm>
              <a:off x="1818167" y="4797380"/>
              <a:ext cx="3947879" cy="10190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pl-PL" sz="2400" dirty="0" smtClean="0">
                  <a:latin typeface="Times New Roman" pitchFamily="18" charset="0"/>
                  <a:cs typeface="Times New Roman" pitchFamily="18" charset="0"/>
                </a:rPr>
                <a:t>Najlepsza Oferta na rynku</a:t>
              </a:r>
              <a:endParaRPr kumimoji="0" lang="pl-P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lvl="0" algn="r">
                <a:spcBef>
                  <a:spcPct val="0"/>
                </a:spcBef>
                <a:defRPr/>
              </a:pPr>
              <a:r>
                <a:rPr lang="pl-PL" sz="1500" dirty="0" smtClean="0">
                  <a:cs typeface="Times New Roman" pitchFamily="18" charset="0"/>
                </a:rPr>
                <a:t>w rankingu TELEPOLIS.PL STARS</a:t>
              </a:r>
            </a:p>
          </p:txBody>
        </p:sp>
        <p:cxnSp>
          <p:nvCxnSpPr>
            <p:cNvPr id="9" name="Łącznik prosty 8"/>
            <p:cNvCxnSpPr/>
            <p:nvPr/>
          </p:nvCxnSpPr>
          <p:spPr>
            <a:xfrm flipH="1">
              <a:off x="2594344" y="5189599"/>
              <a:ext cx="307493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>
            <a:off x="738836" y="4016038"/>
            <a:ext cx="3942893" cy="585224"/>
            <a:chOff x="738836" y="4016038"/>
            <a:chExt cx="3942893" cy="585224"/>
          </a:xfrm>
        </p:grpSpPr>
        <p:sp>
          <p:nvSpPr>
            <p:cNvPr id="16" name="Prostokąt 15"/>
            <p:cNvSpPr/>
            <p:nvPr/>
          </p:nvSpPr>
          <p:spPr>
            <a:xfrm>
              <a:off x="738836" y="4016038"/>
              <a:ext cx="2765145" cy="585224"/>
            </a:xfrm>
            <a:prstGeom prst="rect">
              <a:avLst/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815645" y="4042173"/>
              <a:ext cx="38660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800" b="1" dirty="0" smtClean="0">
                  <a:solidFill>
                    <a:schemeClr val="bg1"/>
                  </a:solidFill>
                </a:rPr>
                <a:t>W cenie 29,90 zł</a:t>
              </a:r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Łącznik prosty 21"/>
          <p:cNvCxnSpPr/>
          <p:nvPr/>
        </p:nvCxnSpPr>
        <p:spPr>
          <a:xfrm flipV="1">
            <a:off x="1027529" y="3642970"/>
            <a:ext cx="654966" cy="189875"/>
          </a:xfrm>
          <a:prstGeom prst="line">
            <a:avLst/>
          </a:prstGeom>
          <a:ln w="38100">
            <a:solidFill>
              <a:srgbClr val="9E0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D:\CI FM GROUPMobile\Linia produktow\BestMOVEfree_biale-01-0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68370" y="416064"/>
            <a:ext cx="2785766" cy="5896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Jednorazowe doładowania </a:t>
            </a:r>
            <a:r>
              <a:rPr lang="pl-PL" dirty="0" err="1" smtClean="0"/>
              <a:t>PowerGiga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+ PG 1,5 GB </a:t>
            </a:r>
            <a:r>
              <a:rPr lang="pl-PL" dirty="0" smtClean="0"/>
              <a:t>za 10 zł</a:t>
            </a:r>
          </a:p>
          <a:p>
            <a:pPr>
              <a:buNone/>
            </a:pPr>
            <a:r>
              <a:rPr lang="pl-PL" b="1" dirty="0" smtClean="0"/>
              <a:t>+ PG 4 GB </a:t>
            </a:r>
            <a:r>
              <a:rPr lang="pl-PL" dirty="0" smtClean="0"/>
              <a:t>za 20 zł</a:t>
            </a:r>
          </a:p>
          <a:p>
            <a:pPr>
              <a:buNone/>
            </a:pP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2000" y="3736021"/>
          <a:ext cx="8028000" cy="195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692000"/>
                <a:gridCol w="1692000"/>
                <a:gridCol w="1692000"/>
                <a:gridCol w="1692000"/>
              </a:tblGrid>
              <a:tr h="548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FM Mobile</a:t>
                      </a:r>
                      <a:endParaRPr lang="pl-PL" sz="15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032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Oferta</a:t>
                      </a:r>
                      <a:r>
                        <a:rPr lang="pl-PL" sz="15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konkurencji</a:t>
                      </a:r>
                      <a:endParaRPr lang="pl-PL" sz="15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61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Oferta</a:t>
                      </a:r>
                      <a:r>
                        <a:rPr lang="pl-PL" sz="1500" b="1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konkurencji</a:t>
                      </a:r>
                      <a:endParaRPr lang="pl-PL" sz="15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Oferta</a:t>
                      </a:r>
                      <a:r>
                        <a:rPr lang="pl-PL" sz="15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konkurencji</a:t>
                      </a:r>
                      <a:endParaRPr lang="pl-PL" sz="1500" b="1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Oferta</a:t>
                      </a:r>
                      <a:r>
                        <a:rPr lang="pl-PL" sz="15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 konkurencji</a:t>
                      </a:r>
                      <a:endParaRPr lang="pl-PL" sz="1500" b="1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B52929"/>
                          </a:solidFill>
                          <a:latin typeface="Calibri"/>
                          <a:ea typeface="Calibri"/>
                          <a:cs typeface="Times New Roman"/>
                        </a:rPr>
                        <a:t>1,5 GB / </a:t>
                      </a:r>
                      <a:r>
                        <a:rPr lang="pl-PL" sz="1600" b="0" dirty="0" smtClean="0">
                          <a:solidFill>
                            <a:srgbClr val="B52929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zł</a:t>
                      </a:r>
                      <a:endParaRPr lang="pl-PL" sz="1600" b="0" dirty="0">
                        <a:solidFill>
                          <a:srgbClr val="B5292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DD61E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GB / 49,40 zł</a:t>
                      </a:r>
                      <a:endParaRPr lang="pl-PL" sz="1600" b="1" dirty="0">
                        <a:solidFill>
                          <a:srgbClr val="DD61E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 MB / 5 zł</a:t>
                      </a:r>
                      <a:endParaRPr lang="pl-PL" sz="16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2 GB / </a:t>
                      </a:r>
                      <a:r>
                        <a:rPr lang="pl-PL" sz="1600" b="0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zł</a:t>
                      </a:r>
                      <a:endParaRPr lang="pl-PL" sz="1600" b="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 GB / </a:t>
                      </a:r>
                      <a:r>
                        <a:rPr lang="pl-PL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15 zł</a:t>
                      </a:r>
                      <a:endParaRPr lang="pl-PL" sz="16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B52929"/>
                          </a:solidFill>
                          <a:latin typeface="Calibri"/>
                          <a:ea typeface="Calibri"/>
                          <a:cs typeface="Times New Roman"/>
                        </a:rPr>
                        <a:t>4 GB / </a:t>
                      </a:r>
                      <a:r>
                        <a:rPr lang="pl-PL" sz="1600" b="0" dirty="0" smtClean="0">
                          <a:solidFill>
                            <a:srgbClr val="B52929"/>
                          </a:solidFill>
                          <a:latin typeface="Calibri"/>
                          <a:ea typeface="Calibri"/>
                          <a:cs typeface="Times New Roman"/>
                        </a:rPr>
                        <a:t>20 zł</a:t>
                      </a:r>
                      <a:endParaRPr lang="pl-PL" sz="1600" b="0" dirty="0">
                        <a:solidFill>
                          <a:srgbClr val="B5292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dirty="0" smtClean="0">
                          <a:solidFill>
                            <a:srgbClr val="DD61E0"/>
                          </a:solidFill>
                          <a:latin typeface="+mn-lt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pl-PL" sz="1600" b="1" dirty="0" smtClean="0">
                          <a:solidFill>
                            <a:srgbClr val="DD61E0"/>
                          </a:solidFill>
                          <a:latin typeface="+mn-lt"/>
                          <a:ea typeface="Calibri"/>
                          <a:cs typeface="Times New Roman"/>
                        </a:rPr>
                        <a:t> 5 GB</a:t>
                      </a:r>
                      <a:r>
                        <a:rPr lang="pl-PL" sz="1600" b="1" baseline="0" dirty="0" smtClean="0">
                          <a:solidFill>
                            <a:srgbClr val="DD61E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600" b="1" dirty="0" smtClean="0">
                          <a:solidFill>
                            <a:srgbClr val="DD61E0"/>
                          </a:solidFill>
                          <a:latin typeface="+mn-lt"/>
                          <a:ea typeface="Calibri"/>
                          <a:cs typeface="Times New Roman"/>
                        </a:rPr>
                        <a:t>/ 69,57 zł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pl-PL" sz="1600" b="1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 300 MB / 9 zł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dirty="0" smtClean="0">
                          <a:solidFill>
                            <a:schemeClr val="accent6"/>
                          </a:solidFill>
                          <a:latin typeface="+mn-lt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pl-PL" sz="1600" b="1" dirty="0" smtClean="0">
                          <a:solidFill>
                            <a:schemeClr val="accent6"/>
                          </a:solidFill>
                          <a:latin typeface="+mn-lt"/>
                          <a:ea typeface="Calibri"/>
                          <a:cs typeface="Times New Roman"/>
                        </a:rPr>
                        <a:t> 5 GB / </a:t>
                      </a:r>
                      <a:r>
                        <a:rPr lang="pl-PL" sz="1600" b="0" dirty="0" smtClean="0">
                          <a:solidFill>
                            <a:schemeClr val="accent6"/>
                          </a:solidFill>
                          <a:latin typeface="+mn-lt"/>
                          <a:ea typeface="Calibri"/>
                          <a:cs typeface="Times New Roman"/>
                        </a:rPr>
                        <a:t>60 zł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MAX</a:t>
                      </a:r>
                      <a:r>
                        <a:rPr lang="pl-PL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3 GB / </a:t>
                      </a:r>
                      <a:r>
                        <a:rPr lang="pl-PL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25 zł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B52929"/>
                          </a:solidFill>
                          <a:latin typeface="+mn-lt"/>
                          <a:ea typeface="Calibri"/>
                          <a:cs typeface="Times New Roman"/>
                        </a:rPr>
                        <a:t>10 GB / </a:t>
                      </a:r>
                      <a:r>
                        <a:rPr lang="pl-PL" sz="1600" b="0" dirty="0" smtClean="0">
                          <a:solidFill>
                            <a:srgbClr val="B52929"/>
                          </a:solidFill>
                          <a:latin typeface="+mn-lt"/>
                          <a:ea typeface="Calibri"/>
                          <a:cs typeface="Times New Roman"/>
                        </a:rPr>
                        <a:t>30 zł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DD61E0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6"/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upa 5"/>
          <p:cNvGrpSpPr/>
          <p:nvPr/>
        </p:nvGrpSpPr>
        <p:grpSpPr>
          <a:xfrm>
            <a:off x="738836" y="2662727"/>
            <a:ext cx="3942893" cy="585224"/>
            <a:chOff x="738836" y="4016038"/>
            <a:chExt cx="3942893" cy="585224"/>
          </a:xfrm>
        </p:grpSpPr>
        <p:sp>
          <p:nvSpPr>
            <p:cNvPr id="7" name="Prostokąt 6"/>
            <p:cNvSpPr/>
            <p:nvPr/>
          </p:nvSpPr>
          <p:spPr>
            <a:xfrm>
              <a:off x="738836" y="4016038"/>
              <a:ext cx="2765145" cy="585224"/>
            </a:xfrm>
            <a:prstGeom prst="rect">
              <a:avLst/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815645" y="4042173"/>
              <a:ext cx="38660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800" b="1" dirty="0" smtClean="0">
                  <a:solidFill>
                    <a:schemeClr val="bg1"/>
                  </a:solidFill>
                </a:rPr>
                <a:t>+ PG 10 </a:t>
              </a:r>
              <a:r>
                <a:rPr lang="pl-PL" sz="2800" dirty="0" smtClean="0">
                  <a:solidFill>
                    <a:schemeClr val="bg1"/>
                  </a:solidFill>
                </a:rPr>
                <a:t>za 30 zł</a:t>
              </a:r>
              <a:endParaRPr lang="pl-PL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Najlepsza oferta na rynku</a:t>
            </a:r>
            <a:endParaRPr lang="pl-PL" dirty="0"/>
          </a:p>
        </p:txBody>
      </p:sp>
      <p:pic>
        <p:nvPicPr>
          <p:cNvPr id="1026" name="Picture 2" descr="D:\CI FM GROUPMobile\Linia produktow\BestMOVEfree_biale-0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791" y="403756"/>
            <a:ext cx="3539074" cy="614268"/>
          </a:xfrm>
          <a:prstGeom prst="rect">
            <a:avLst/>
          </a:prstGeom>
          <a:noFill/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2000" y="1738969"/>
          <a:ext cx="7838669" cy="390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669"/>
                <a:gridCol w="1260000"/>
                <a:gridCol w="1260000"/>
                <a:gridCol w="1260000"/>
                <a:gridCol w="1260000"/>
                <a:gridCol w="1260000"/>
              </a:tblGrid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Nowy klient</a:t>
                      </a:r>
                      <a:br>
                        <a:rPr lang="pl-PL" sz="15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5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(Nowy</a:t>
                      </a:r>
                      <a:r>
                        <a:rPr lang="pl-PL" sz="15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numer)</a:t>
                      </a:r>
                      <a:endParaRPr lang="pl-PL" sz="15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solidFill>
                            <a:srgbClr val="9E032B"/>
                          </a:solidFill>
                          <a:latin typeface="Calibri"/>
                          <a:ea typeface="Calibri"/>
                          <a:cs typeface="Times New Roman"/>
                        </a:rPr>
                        <a:t>FM GROUP </a:t>
                      </a:r>
                      <a:br>
                        <a:rPr lang="pl-PL" sz="1500" b="1" dirty="0" smtClean="0">
                          <a:solidFill>
                            <a:srgbClr val="9E032B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l-PL" sz="1500" b="1" dirty="0" smtClean="0">
                          <a:solidFill>
                            <a:srgbClr val="9E032B"/>
                          </a:solidFill>
                          <a:latin typeface="Calibri"/>
                          <a:ea typeface="Calibri"/>
                          <a:cs typeface="Times New Roman"/>
                        </a:rPr>
                        <a:t>Mobile</a:t>
                      </a:r>
                      <a:endParaRPr lang="pl-PL" sz="1500" b="1" dirty="0">
                        <a:solidFill>
                          <a:srgbClr val="9E032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 smtClean="0">
                          <a:solidFill>
                            <a:srgbClr val="DD61E0"/>
                          </a:solidFill>
                          <a:latin typeface="+mn-lt"/>
                          <a:ea typeface="Calibri"/>
                          <a:cs typeface="Times New Roman"/>
                        </a:rPr>
                        <a:t>Oferta</a:t>
                      </a:r>
                      <a:r>
                        <a:rPr lang="pl-PL" sz="1500" b="1" baseline="0" dirty="0" smtClean="0">
                          <a:solidFill>
                            <a:srgbClr val="DD61E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pl-PL" sz="1500" b="1" baseline="0" dirty="0" smtClean="0">
                          <a:solidFill>
                            <a:srgbClr val="DD61E0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500" b="1" baseline="0" dirty="0" smtClean="0">
                          <a:solidFill>
                            <a:srgbClr val="DD61E0"/>
                          </a:solidFill>
                          <a:latin typeface="+mn-lt"/>
                          <a:ea typeface="Calibri"/>
                          <a:cs typeface="Times New Roman"/>
                        </a:rPr>
                        <a:t>konkurencji</a:t>
                      </a:r>
                      <a:endParaRPr lang="pl-PL" sz="1500" b="1" dirty="0" smtClean="0">
                        <a:solidFill>
                          <a:srgbClr val="DD61E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Times New Roman"/>
                        </a:rPr>
                        <a:t>Oferta</a:t>
                      </a:r>
                      <a:r>
                        <a:rPr lang="pl-PL" sz="1500" b="1" baseline="0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pl-PL" sz="1500" b="1" baseline="0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l-PL" sz="1500" b="1" baseline="0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Times New Roman"/>
                        </a:rPr>
                        <a:t>konkurencji</a:t>
                      </a:r>
                      <a:endParaRPr lang="pl-PL" sz="15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Oferta</a:t>
                      </a:r>
                      <a:r>
                        <a:rPr lang="pl-PL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br>
                        <a:rPr lang="pl-PL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5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konkurencji</a:t>
                      </a:r>
                      <a:endParaRPr lang="pl-PL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Oferta</a:t>
                      </a:r>
                      <a:r>
                        <a:rPr lang="pl-PL" sz="15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konkurencji</a:t>
                      </a:r>
                      <a:endParaRPr lang="pl-PL" sz="15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Opłata miesięczna</a:t>
                      </a:r>
                      <a:endParaRPr lang="pl-PL" sz="11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29,90 zł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03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49,95 zł*</a:t>
                      </a:r>
                      <a:endParaRPr lang="pl-PL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61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55,00 zł</a:t>
                      </a:r>
                      <a:endParaRPr lang="pl-PL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59,99 zł</a:t>
                      </a:r>
                      <a:endParaRPr lang="pl-PL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49,99 zł</a:t>
                      </a:r>
                      <a:endParaRPr lang="pl-PL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Internet</a:t>
                      </a:r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rgbClr val="B52929"/>
                          </a:solidFill>
                          <a:latin typeface="Calibri"/>
                          <a:ea typeface="Calibri"/>
                          <a:cs typeface="Times New Roman"/>
                        </a:rPr>
                        <a:t>5 GB </a:t>
                      </a:r>
                      <a:endParaRPr lang="pl-PL" sz="2000" b="1" dirty="0">
                        <a:solidFill>
                          <a:srgbClr val="B5292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rgbClr val="DD61E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GB</a:t>
                      </a:r>
                      <a:endParaRPr lang="pl-PL" sz="2000" b="1" dirty="0">
                        <a:solidFill>
                          <a:srgbClr val="DD61E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Times New Roman"/>
                        </a:rPr>
                        <a:t>5 GB</a:t>
                      </a:r>
                      <a:endParaRPr lang="pl-PL" sz="2000" b="1" dirty="0">
                        <a:solidFill>
                          <a:schemeClr val="accent4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chemeClr val="accent6"/>
                          </a:solidFill>
                          <a:latin typeface="Calibri"/>
                          <a:ea typeface="Calibri"/>
                          <a:cs typeface="Times New Roman"/>
                        </a:rPr>
                        <a:t>5 GB</a:t>
                      </a:r>
                      <a:endParaRPr lang="pl-PL" sz="2000" b="1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 GB</a:t>
                      </a:r>
                      <a:endParaRPr lang="pl-PL" sz="20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Połączenia do krajowych </a:t>
                      </a:r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sieci komórkowych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rgbClr val="B52929"/>
                          </a:solidFill>
                          <a:latin typeface="Calibri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DD61E0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6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Połączenia na krajowe </a:t>
                      </a:r>
                      <a:br>
                        <a:rPr lang="pl-PL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numery stacjonarne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B52929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DD61E0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6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Wiadomości 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SMS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B52929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  <a:endParaRPr lang="pl-PL" sz="1600" b="1" dirty="0">
                        <a:solidFill>
                          <a:srgbClr val="B5292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DD61E0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6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Wiadomości MMS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B52929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  <a:endParaRPr lang="pl-PL" sz="1600" b="1" dirty="0">
                        <a:solidFill>
                          <a:srgbClr val="B52929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DD61E0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4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6"/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Bez limitu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Opłata aktywacyjna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baseline="0" dirty="0" smtClean="0">
                          <a:solidFill>
                            <a:srgbClr val="9E032B"/>
                          </a:solidFill>
                          <a:latin typeface="+mn-lt"/>
                          <a:ea typeface="+mn-ea"/>
                          <a:cs typeface="+mn-cs"/>
                        </a:rPr>
                        <a:t>+ 1,00 zł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baseline="0" dirty="0" smtClean="0">
                          <a:solidFill>
                            <a:srgbClr val="DD61E0"/>
                          </a:solidFill>
                          <a:latin typeface="+mn-lt"/>
                          <a:ea typeface="+mn-ea"/>
                          <a:cs typeface="+mn-cs"/>
                        </a:rPr>
                        <a:t>+ 49,00 zł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+ 50,00 zł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+ 50,00 zł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+ 0 zł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>
          <a:xfrm>
            <a:off x="5300931" y="4941558"/>
            <a:ext cx="3229580" cy="1019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pl-PL" sz="15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Porównanie z dnia 20.10.2016 r.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17984" y="4940342"/>
            <a:ext cx="5065926" cy="1019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pl-PL" sz="1500" dirty="0" smtClean="0">
                <a:solidFill>
                  <a:srgbClr val="DD61E0"/>
                </a:solidFill>
                <a:cs typeface="Times New Roman" pitchFamily="18" charset="0"/>
              </a:rPr>
              <a:t>* Oferta na 24 m-ce (brak ofert na 12m-cy)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679623" y="1839392"/>
          <a:ext cx="7732858" cy="2253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248"/>
                <a:gridCol w="1210640"/>
                <a:gridCol w="1210640"/>
                <a:gridCol w="1210640"/>
                <a:gridCol w="1455690"/>
              </a:tblGrid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Opłata miesięczna z e-fakturą </a:t>
                      </a:r>
                      <a:endParaRPr lang="pl-PL" sz="1100" b="1" kern="120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03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19,99 </a:t>
                      </a:r>
                      <a:r>
                        <a:rPr lang="pl-PL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zł</a:t>
                      </a: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E03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29,99 </a:t>
                      </a:r>
                      <a:r>
                        <a:rPr lang="pl-PL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zł</a:t>
                      </a: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49,99 </a:t>
                      </a:r>
                      <a:r>
                        <a:rPr lang="pl-PL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zł</a:t>
                      </a: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2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ln>
                            <a:noFill/>
                          </a:ln>
                          <a:latin typeface="Calibri"/>
                          <a:ea typeface="Calibri"/>
                          <a:cs typeface="Times New Roman"/>
                        </a:rPr>
                        <a:t>Pakiet Internetowy</a:t>
                      </a:r>
                      <a:endParaRPr lang="pl-PL" sz="1100" b="0" dirty="0">
                        <a:ln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03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 GB</a:t>
                      </a: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E03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GB</a:t>
                      </a: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GB</a:t>
                      </a: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Punkty dla Partnerów Biznesowych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03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6,50 pkt.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E03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9,75 pkt.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16,26 pkt.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Opłata aktywacyjna tylko 19 PLN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Umowa na 12 miesięcy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693035" y="1838172"/>
          <a:ext cx="7732858" cy="2253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248"/>
                <a:gridCol w="1210640"/>
                <a:gridCol w="1210640"/>
                <a:gridCol w="1210640"/>
                <a:gridCol w="1455690"/>
              </a:tblGrid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1" kern="120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89,99 </a:t>
                      </a:r>
                      <a:r>
                        <a:rPr lang="pl-PL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zł</a:t>
                      </a: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8782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l-PL" sz="1100" b="0" dirty="0">
                        <a:ln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 GB</a:t>
                      </a:r>
                      <a:b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29,26 pkt.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Taryfy Internetowe</a:t>
            </a:r>
            <a:endParaRPr lang="pl-PL" dirty="0"/>
          </a:p>
        </p:txBody>
      </p:sp>
      <p:pic>
        <p:nvPicPr>
          <p:cNvPr id="4" name="Picture 2" descr="D:\CI FM GROUPMobile\Linia produktow\BestMOVEfree_biale-01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8370" y="403756"/>
            <a:ext cx="2785766" cy="614268"/>
          </a:xfrm>
          <a:prstGeom prst="rect">
            <a:avLst/>
          </a:prstGeom>
          <a:noFill/>
        </p:spPr>
      </p:pic>
      <p:pic>
        <p:nvPicPr>
          <p:cNvPr id="5" name="Picture 5" descr="D:\_FM WORLD Mobile\Prezentacje\pr\Modem-i-Rout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7629" y="4470546"/>
            <a:ext cx="7717536" cy="1343449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7225594" y="4327451"/>
            <a:ext cx="423193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LTE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7010173" y="2806995"/>
            <a:ext cx="1371600" cy="372140"/>
            <a:chOff x="7010173" y="2806995"/>
            <a:chExt cx="1371600" cy="372140"/>
          </a:xfrm>
        </p:grpSpPr>
        <p:sp>
          <p:nvSpPr>
            <p:cNvPr id="10" name="Prostokąt zaokrąglony 9"/>
            <p:cNvSpPr/>
            <p:nvPr/>
          </p:nvSpPr>
          <p:spPr>
            <a:xfrm>
              <a:off x="7010173" y="2806995"/>
              <a:ext cx="1371600" cy="372140"/>
            </a:xfrm>
            <a:prstGeom prst="roundRect">
              <a:avLst>
                <a:gd name="adj" fmla="val 0"/>
              </a:avLst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7090277" y="2838893"/>
              <a:ext cx="1238994" cy="307777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bez limitu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685717" y="1838189"/>
          <a:ext cx="7718228" cy="2253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319"/>
                <a:gridCol w="1432641"/>
                <a:gridCol w="1432641"/>
                <a:gridCol w="1722627"/>
              </a:tblGrid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1" kern="120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99,99 </a:t>
                      </a:r>
                      <a:r>
                        <a:rPr lang="pl-PL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zł</a:t>
                      </a: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8782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l-PL" sz="1100" b="0" dirty="0">
                        <a:ln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 GB</a:t>
                      </a:r>
                      <a:b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32,52 pkt.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Nowe taryfy Internetowe </a:t>
            </a:r>
            <a:r>
              <a:rPr lang="pl-PL" sz="1600" dirty="0" smtClean="0"/>
              <a:t>z modemem i routerem</a:t>
            </a:r>
            <a:endParaRPr lang="pl-PL" sz="1600" dirty="0"/>
          </a:p>
        </p:txBody>
      </p:sp>
      <p:pic>
        <p:nvPicPr>
          <p:cNvPr id="4" name="Picture 2" descr="D:\CI FM GROUPMobile\Linia produktow\BestMOVEfree_biale-01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7841" y="403756"/>
            <a:ext cx="1923632" cy="614268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79621" y="1832093"/>
          <a:ext cx="7718228" cy="2253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319"/>
                <a:gridCol w="1432641"/>
                <a:gridCol w="1432641"/>
                <a:gridCol w="1722627"/>
              </a:tblGrid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kern="120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Opłata miesięczna z e-fakturą </a:t>
                      </a:r>
                      <a:endParaRPr lang="pl-PL" sz="1100" b="1" kern="120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03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39,99 </a:t>
                      </a:r>
                      <a:r>
                        <a:rPr lang="pl-PL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zł</a:t>
                      </a: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E03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59,99 </a:t>
                      </a:r>
                      <a:r>
                        <a:rPr lang="pl-PL" sz="14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zł</a:t>
                      </a: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2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ln>
                            <a:noFill/>
                          </a:ln>
                          <a:latin typeface="Calibri"/>
                          <a:ea typeface="Calibri"/>
                          <a:cs typeface="Times New Roman"/>
                        </a:rPr>
                        <a:t>Pakiet Internetowy</a:t>
                      </a:r>
                      <a:endParaRPr lang="pl-PL" sz="1100" b="0" dirty="0">
                        <a:ln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03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GB</a:t>
                      </a: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E03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GB</a:t>
                      </a: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Punkty dla Partnerów Biznesowych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E03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13,00 pkt.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E03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19,51 pkt.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Opłata aktywacyjna tylko 19 PLN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Umowa na 24 miesiące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9" name="Picture 5" descr="D:\_FM WORLD Mobile\Prezentacje\pr\Modem-i-Route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7629" y="4463231"/>
            <a:ext cx="7717536" cy="1343449"/>
          </a:xfrm>
          <a:prstGeom prst="rect">
            <a:avLst/>
          </a:prstGeom>
          <a:noFill/>
        </p:spPr>
      </p:pic>
      <p:grpSp>
        <p:nvGrpSpPr>
          <p:cNvPr id="14" name="Grupa 13"/>
          <p:cNvGrpSpPr/>
          <p:nvPr/>
        </p:nvGrpSpPr>
        <p:grpSpPr>
          <a:xfrm>
            <a:off x="6733763" y="2806995"/>
            <a:ext cx="1640695" cy="372140"/>
            <a:chOff x="6733763" y="2806995"/>
            <a:chExt cx="1640695" cy="372140"/>
          </a:xfrm>
        </p:grpSpPr>
        <p:sp>
          <p:nvSpPr>
            <p:cNvPr id="10" name="Prostokąt zaokrąglony 9"/>
            <p:cNvSpPr/>
            <p:nvPr/>
          </p:nvSpPr>
          <p:spPr>
            <a:xfrm>
              <a:off x="6733763" y="2806995"/>
              <a:ext cx="1640695" cy="372140"/>
            </a:xfrm>
            <a:prstGeom prst="roundRect">
              <a:avLst>
                <a:gd name="adj" fmla="val 0"/>
              </a:avLst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6817938" y="2838893"/>
              <a:ext cx="1482073" cy="30777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pl-PL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LTE bez limitu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"/>
          <p:cNvSpPr txBox="1">
            <a:spLocks/>
          </p:cNvSpPr>
          <p:nvPr/>
        </p:nvSpPr>
        <p:spPr>
          <a:xfrm>
            <a:off x="658737" y="1748064"/>
            <a:ext cx="7816132" cy="4118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Wejdź na stronę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zDominujemy.pl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5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&gt;&gt;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Wypełnij formularz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Wybierz polecaną ofertę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Wygeneruj link, i poleć dalej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zDominujemy</a:t>
            </a:r>
            <a:r>
              <a:rPr lang="pl-PL" dirty="0" smtClean="0"/>
              <a:t> Polskę</a:t>
            </a:r>
            <a:endParaRPr lang="pl-PL" dirty="0"/>
          </a:p>
        </p:txBody>
      </p:sp>
      <p:grpSp>
        <p:nvGrpSpPr>
          <p:cNvPr id="31" name="Grupa 30"/>
          <p:cNvGrpSpPr/>
          <p:nvPr/>
        </p:nvGrpSpPr>
        <p:grpSpPr>
          <a:xfrm>
            <a:off x="667617" y="2150387"/>
            <a:ext cx="340158" cy="461665"/>
            <a:chOff x="667617" y="2150387"/>
            <a:chExt cx="340158" cy="461665"/>
          </a:xfrm>
        </p:grpSpPr>
        <p:sp>
          <p:nvSpPr>
            <p:cNvPr id="4" name="Prostokąt 3"/>
            <p:cNvSpPr/>
            <p:nvPr/>
          </p:nvSpPr>
          <p:spPr>
            <a:xfrm>
              <a:off x="670172" y="2221386"/>
              <a:ext cx="328375" cy="328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pole tekstowe 4"/>
            <p:cNvSpPr txBox="1"/>
            <p:nvPr/>
          </p:nvSpPr>
          <p:spPr>
            <a:xfrm>
              <a:off x="667617" y="2150387"/>
              <a:ext cx="340158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pl-PL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32" name="Grupa 31"/>
          <p:cNvGrpSpPr/>
          <p:nvPr/>
        </p:nvGrpSpPr>
        <p:grpSpPr>
          <a:xfrm>
            <a:off x="668552" y="2600107"/>
            <a:ext cx="340158" cy="461665"/>
            <a:chOff x="668552" y="2600107"/>
            <a:chExt cx="340158" cy="461665"/>
          </a:xfrm>
        </p:grpSpPr>
        <p:sp>
          <p:nvSpPr>
            <p:cNvPr id="6" name="Prostokąt 5"/>
            <p:cNvSpPr/>
            <p:nvPr/>
          </p:nvSpPr>
          <p:spPr>
            <a:xfrm>
              <a:off x="671107" y="2685736"/>
              <a:ext cx="328375" cy="328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668552" y="2600107"/>
              <a:ext cx="340158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pl-PL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662942" y="3057915"/>
            <a:ext cx="340158" cy="461665"/>
            <a:chOff x="662942" y="3057915"/>
            <a:chExt cx="340158" cy="461665"/>
          </a:xfrm>
        </p:grpSpPr>
        <p:sp>
          <p:nvSpPr>
            <p:cNvPr id="8" name="Prostokąt 7"/>
            <p:cNvSpPr/>
            <p:nvPr/>
          </p:nvSpPr>
          <p:spPr>
            <a:xfrm>
              <a:off x="665497" y="3128914"/>
              <a:ext cx="328375" cy="328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662942" y="3057915"/>
              <a:ext cx="340158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pl-PL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</a:t>
              </a:r>
            </a:p>
          </p:txBody>
        </p:sp>
      </p:grpSp>
      <p:pic>
        <p:nvPicPr>
          <p:cNvPr id="10" name="Picture 2" descr="D:\_FM WORLD Mobile\Prezentacje\pr\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78307" y="3063472"/>
            <a:ext cx="2665978" cy="2665978"/>
          </a:xfrm>
          <a:prstGeom prst="rect">
            <a:avLst/>
          </a:prstGeom>
          <a:noFill/>
        </p:spPr>
      </p:pic>
      <p:grpSp>
        <p:nvGrpSpPr>
          <p:cNvPr id="11" name="Grupa 10"/>
          <p:cNvGrpSpPr/>
          <p:nvPr/>
        </p:nvGrpSpPr>
        <p:grpSpPr>
          <a:xfrm>
            <a:off x="361507" y="4796855"/>
            <a:ext cx="5404539" cy="1019091"/>
            <a:chOff x="2536466" y="4548145"/>
            <a:chExt cx="3229580" cy="1019091"/>
          </a:xfrm>
        </p:grpSpPr>
        <p:sp>
          <p:nvSpPr>
            <p:cNvPr id="12" name="Tytuł 1"/>
            <p:cNvSpPr txBox="1">
              <a:spLocks/>
            </p:cNvSpPr>
            <p:nvPr/>
          </p:nvSpPr>
          <p:spPr>
            <a:xfrm>
              <a:off x="2536466" y="4548145"/>
              <a:ext cx="3229580" cy="10190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500" dirty="0" smtClean="0">
                  <a:ea typeface="+mj-ea"/>
                  <a:cs typeface="Times New Roman" pitchFamily="18" charset="0"/>
                </a:rPr>
                <a:t/>
              </a:r>
              <a:br>
                <a:rPr lang="pl-PL" sz="1500" dirty="0" smtClean="0">
                  <a:ea typeface="+mj-ea"/>
                  <a:cs typeface="Times New Roman" pitchFamily="18" charset="0"/>
                </a:rPr>
              </a:br>
              <a:r>
                <a:rPr lang="pl-PL" sz="2400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Abonament za 1 grosz</a:t>
              </a:r>
              <a:endParaRPr kumimoji="0" lang="pl-P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lvl="0" algn="r">
                <a:spcBef>
                  <a:spcPct val="0"/>
                </a:spcBef>
                <a:defRPr/>
              </a:pPr>
              <a:r>
                <a:rPr lang="pl-PL" sz="1500" noProof="0" dirty="0" smtClean="0">
                  <a:cs typeface="Times New Roman" pitchFamily="18" charset="0"/>
                </a:rPr>
                <a:t>Za polecenie 1 umowy na 24 m-ce</a:t>
              </a:r>
              <a:endPara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3" name="Łącznik prosty 12"/>
            <p:cNvCxnSpPr/>
            <p:nvPr/>
          </p:nvCxnSpPr>
          <p:spPr>
            <a:xfrm flipH="1">
              <a:off x="4117057" y="4961613"/>
              <a:ext cx="155222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 descr="D:\CI FM GROUPMobile\Linia produktow\BestMOVEfree_biale-01-0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8370" y="451432"/>
            <a:ext cx="2785766" cy="518916"/>
          </a:xfrm>
          <a:prstGeom prst="rect">
            <a:avLst/>
          </a:prstGeom>
          <a:noFill/>
        </p:spPr>
      </p:pic>
      <p:grpSp>
        <p:nvGrpSpPr>
          <p:cNvPr id="28" name="Grupa 27"/>
          <p:cNvGrpSpPr/>
          <p:nvPr/>
        </p:nvGrpSpPr>
        <p:grpSpPr>
          <a:xfrm>
            <a:off x="753467" y="3723277"/>
            <a:ext cx="4725617" cy="461030"/>
            <a:chOff x="753467" y="3723277"/>
            <a:chExt cx="4725617" cy="461030"/>
          </a:xfrm>
        </p:grpSpPr>
        <p:sp>
          <p:nvSpPr>
            <p:cNvPr id="26" name="Prostokąt 25"/>
            <p:cNvSpPr/>
            <p:nvPr/>
          </p:nvSpPr>
          <p:spPr>
            <a:xfrm>
              <a:off x="753467" y="3723277"/>
              <a:ext cx="3577131" cy="461030"/>
            </a:xfrm>
            <a:prstGeom prst="rect">
              <a:avLst/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400"/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830274" y="3760036"/>
              <a:ext cx="46488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 smtClean="0">
                  <a:solidFill>
                    <a:schemeClr val="bg1"/>
                  </a:solidFill>
                </a:rPr>
                <a:t>Jedyny taki program motywacyjny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Podsumujmy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Wysoka jakość usług</a:t>
            </a:r>
          </a:p>
          <a:p>
            <a:pPr lvl="0"/>
            <a:r>
              <a:rPr lang="pl-PL" dirty="0" smtClean="0"/>
              <a:t>Najwyższe standardy obsługi</a:t>
            </a:r>
          </a:p>
          <a:p>
            <a:pPr lvl="0"/>
            <a:r>
              <a:rPr lang="pl-PL" dirty="0" smtClean="0"/>
              <a:t>Prosty sposób podpisania umowy</a:t>
            </a:r>
          </a:p>
          <a:p>
            <a:pPr lvl="0"/>
            <a:r>
              <a:rPr lang="pl-PL" dirty="0" smtClean="0"/>
              <a:t>Abonament za 1 grosz w Domino GO</a:t>
            </a:r>
          </a:p>
          <a:p>
            <a:endParaRPr lang="pl-PL" dirty="0"/>
          </a:p>
        </p:txBody>
      </p:sp>
      <p:pic>
        <p:nvPicPr>
          <p:cNvPr id="4" name="Picture 2" descr="D:\_FM WORLD Mobile\Prezentacje\pr\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78307" y="3063472"/>
            <a:ext cx="2665978" cy="2665978"/>
          </a:xfrm>
          <a:prstGeom prst="rect">
            <a:avLst/>
          </a:prstGeom>
          <a:noFill/>
        </p:spPr>
      </p:pic>
      <p:grpSp>
        <p:nvGrpSpPr>
          <p:cNvPr id="5" name="Grupa 4"/>
          <p:cNvGrpSpPr/>
          <p:nvPr/>
        </p:nvGrpSpPr>
        <p:grpSpPr>
          <a:xfrm>
            <a:off x="361507" y="4796855"/>
            <a:ext cx="5404539" cy="1019091"/>
            <a:chOff x="2536466" y="4548145"/>
            <a:chExt cx="3229580" cy="1019091"/>
          </a:xfrm>
        </p:grpSpPr>
        <p:sp>
          <p:nvSpPr>
            <p:cNvPr id="6" name="Tytuł 1"/>
            <p:cNvSpPr txBox="1">
              <a:spLocks/>
            </p:cNvSpPr>
            <p:nvPr/>
          </p:nvSpPr>
          <p:spPr>
            <a:xfrm>
              <a:off x="2536466" y="4548145"/>
              <a:ext cx="3229580" cy="10190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500" dirty="0" smtClean="0">
                  <a:ea typeface="+mj-ea"/>
                  <a:cs typeface="Times New Roman" pitchFamily="18" charset="0"/>
                </a:rPr>
                <a:t/>
              </a:r>
              <a:br>
                <a:rPr lang="pl-PL" sz="1500" dirty="0" smtClean="0">
                  <a:ea typeface="+mj-ea"/>
                  <a:cs typeface="Times New Roman" pitchFamily="18" charset="0"/>
                </a:rPr>
              </a:br>
              <a:r>
                <a:rPr lang="pl-PL" sz="2400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FM Mobile</a:t>
              </a:r>
              <a:endParaRPr kumimoji="0" lang="pl-P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lvl="0" algn="r">
                <a:spcBef>
                  <a:spcPct val="0"/>
                </a:spcBef>
                <a:defRPr/>
              </a:pPr>
              <a:r>
                <a:rPr lang="pl-PL" sz="1500" noProof="0" dirty="0" smtClean="0">
                  <a:cs typeface="Times New Roman" pitchFamily="18" charset="0"/>
                </a:rPr>
                <a:t>Chcemy dać Ci to co najlepsze</a:t>
              </a:r>
              <a:endPara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7" name="Łącznik prosty 6"/>
            <p:cNvCxnSpPr/>
            <p:nvPr/>
          </p:nvCxnSpPr>
          <p:spPr>
            <a:xfrm flipH="1">
              <a:off x="4811083" y="4961613"/>
              <a:ext cx="85819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a 9"/>
          <p:cNvGrpSpPr/>
          <p:nvPr/>
        </p:nvGrpSpPr>
        <p:grpSpPr>
          <a:xfrm>
            <a:off x="753466" y="3642811"/>
            <a:ext cx="4725618" cy="607321"/>
            <a:chOff x="753466" y="3247801"/>
            <a:chExt cx="4725618" cy="607321"/>
          </a:xfrm>
        </p:grpSpPr>
        <p:sp>
          <p:nvSpPr>
            <p:cNvPr id="8" name="Prostokąt 7"/>
            <p:cNvSpPr/>
            <p:nvPr/>
          </p:nvSpPr>
          <p:spPr>
            <a:xfrm>
              <a:off x="753466" y="3247801"/>
              <a:ext cx="4096511" cy="607321"/>
            </a:xfrm>
            <a:prstGeom prst="rect">
              <a:avLst/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400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830274" y="3284561"/>
              <a:ext cx="46488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800" b="1" dirty="0" smtClean="0">
                  <a:solidFill>
                    <a:schemeClr val="bg1"/>
                  </a:solidFill>
                </a:rPr>
                <a:t>Najlepsza oferta na rynku</a:t>
              </a:r>
              <a:endParaRPr lang="pl-PL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6" descr="D:\_FM WORLD Mobile\FM MOBILE\FM-MOBILE-[logo]-alternatywne_BIA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82" y="256363"/>
            <a:ext cx="2804724" cy="857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tło_jes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raz 7" descr="tło_jesien_bl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5" name="Picture 6" descr="D:\_FM WORLD Mobile\FM MOBILE\FM-MOBILE-[logo]-alternatywne_BIA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8483" y="2494810"/>
            <a:ext cx="5507035" cy="1683494"/>
          </a:xfrm>
          <a:prstGeom prst="rect">
            <a:avLst/>
          </a:prstGeom>
          <a:noFill/>
        </p:spPr>
      </p:pic>
      <p:sp>
        <p:nvSpPr>
          <p:cNvPr id="10" name="Symbol zastępczy tytułu 1"/>
          <p:cNvSpPr txBox="1">
            <a:spLocks/>
          </p:cNvSpPr>
          <p:nvPr/>
        </p:nvSpPr>
        <p:spPr>
          <a:xfrm>
            <a:off x="667910" y="1176667"/>
            <a:ext cx="7871814" cy="814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Do usłyszenia w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-7952" y="6205934"/>
            <a:ext cx="9151951" cy="660017"/>
            <a:chOff x="-7952" y="6205934"/>
            <a:chExt cx="9151951" cy="660017"/>
          </a:xfrm>
        </p:grpSpPr>
        <p:grpSp>
          <p:nvGrpSpPr>
            <p:cNvPr id="13" name="Grupa 12"/>
            <p:cNvGrpSpPr/>
            <p:nvPr/>
          </p:nvGrpSpPr>
          <p:grpSpPr>
            <a:xfrm>
              <a:off x="-7952" y="6205934"/>
              <a:ext cx="9151951" cy="660017"/>
              <a:chOff x="-7952" y="6205934"/>
              <a:chExt cx="9151951" cy="660017"/>
            </a:xfrm>
          </p:grpSpPr>
          <p:sp>
            <p:nvSpPr>
              <p:cNvPr id="12" name="Prostokąt 11"/>
              <p:cNvSpPr/>
              <p:nvPr/>
            </p:nvSpPr>
            <p:spPr>
              <a:xfrm>
                <a:off x="-7952" y="6205934"/>
                <a:ext cx="9151951" cy="66001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" name="pole tekstowe 5"/>
              <p:cNvSpPr txBox="1"/>
              <p:nvPr/>
            </p:nvSpPr>
            <p:spPr>
              <a:xfrm>
                <a:off x="4955301" y="6421039"/>
                <a:ext cx="357503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l-PL" sz="11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22.10.2016</a:t>
                </a:r>
                <a:endParaRPr lang="pl-PL" sz="1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pole tekstowe 16"/>
            <p:cNvSpPr txBox="1"/>
            <p:nvPr/>
          </p:nvSpPr>
          <p:spPr>
            <a:xfrm>
              <a:off x="491810" y="6419820"/>
              <a:ext cx="35750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Karol Batóg</a:t>
              </a:r>
              <a:endParaRPr lang="pl-PL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Dlaczego FM Mobile?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Rewelacyjny zasięg w Polsce,</a:t>
            </a:r>
            <a:r>
              <a:rPr lang="pl-PL" dirty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8 na 10 Polaków </a:t>
            </a:r>
            <a:r>
              <a:rPr lang="pl-PL" dirty="0" smtClean="0"/>
              <a:t>w zasięgu LTE</a:t>
            </a:r>
          </a:p>
          <a:p>
            <a:r>
              <a:rPr lang="pl-PL" dirty="0" smtClean="0"/>
              <a:t>Przejrzyste taryfy</a:t>
            </a:r>
          </a:p>
          <a:p>
            <a:r>
              <a:rPr lang="pl-PL" dirty="0" smtClean="0"/>
              <a:t>Konkurencyjna oferta</a:t>
            </a:r>
          </a:p>
          <a:p>
            <a:r>
              <a:rPr lang="pl-PL" dirty="0" smtClean="0"/>
              <a:t>Super szybki Internet mobilny LTE</a:t>
            </a: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659958" y="968074"/>
            <a:ext cx="7875769" cy="502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_FM WORLD Mobile\Prezentacje\pr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307" y="3063997"/>
            <a:ext cx="2665978" cy="2665978"/>
          </a:xfrm>
          <a:prstGeom prst="rect">
            <a:avLst/>
          </a:prstGeom>
          <a:noFill/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536466" y="4797380"/>
            <a:ext cx="3229580" cy="1019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Abonament za 1 grosz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500" dirty="0" smtClean="0">
                <a:latin typeface="+mj-lt"/>
                <a:ea typeface="+mj-ea"/>
                <a:cs typeface="Times New Roman" pitchFamily="18" charset="0"/>
              </a:rPr>
              <a:t>W ramach programu Domino GO </a:t>
            </a:r>
            <a:endParaRPr kumimoji="0" lang="pl-PL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cxnSp>
        <p:nvCxnSpPr>
          <p:cNvPr id="13" name="Łącznik prosty 12"/>
          <p:cNvCxnSpPr/>
          <p:nvPr/>
        </p:nvCxnSpPr>
        <p:spPr>
          <a:xfrm flipH="1">
            <a:off x="2945219" y="5189599"/>
            <a:ext cx="2724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a 16"/>
          <p:cNvGrpSpPr/>
          <p:nvPr/>
        </p:nvGrpSpPr>
        <p:grpSpPr>
          <a:xfrm>
            <a:off x="753466" y="4001244"/>
            <a:ext cx="4001413" cy="461849"/>
            <a:chOff x="753466" y="3913464"/>
            <a:chExt cx="4001413" cy="461849"/>
          </a:xfrm>
        </p:grpSpPr>
        <p:sp>
          <p:nvSpPr>
            <p:cNvPr id="15" name="Prostokąt 14"/>
            <p:cNvSpPr/>
            <p:nvPr/>
          </p:nvSpPr>
          <p:spPr>
            <a:xfrm>
              <a:off x="753466" y="3913464"/>
              <a:ext cx="3745382" cy="461030"/>
            </a:xfrm>
            <a:prstGeom prst="rect">
              <a:avLst/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400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786384" y="3913648"/>
              <a:ext cx="39684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2400" b="1" dirty="0" smtClean="0">
                  <a:solidFill>
                    <a:schemeClr val="bg1"/>
                  </a:solidFill>
                </a:rPr>
                <a:t>LTE </a:t>
              </a:r>
              <a:r>
                <a:rPr lang="pl-PL" sz="2400" b="1" dirty="0" err="1" smtClean="0">
                  <a:solidFill>
                    <a:schemeClr val="bg1"/>
                  </a:solidFill>
                </a:rPr>
                <a:t>Advanced</a:t>
              </a:r>
              <a:r>
                <a:rPr lang="pl-PL" sz="2400" b="1" dirty="0" smtClean="0">
                  <a:solidFill>
                    <a:schemeClr val="bg1"/>
                  </a:solidFill>
                </a:rPr>
                <a:t>  do 300 Mb/s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Testy Internetu LTE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9958" y="1749286"/>
            <a:ext cx="8242640" cy="4118777"/>
          </a:xfrm>
        </p:spPr>
        <p:txBody>
          <a:bodyPr/>
          <a:lstStyle/>
          <a:p>
            <a:r>
              <a:rPr lang="pl-PL" dirty="0" smtClean="0"/>
              <a:t>Testy trwały od stycznia do czerwca 2016</a:t>
            </a:r>
          </a:p>
          <a:p>
            <a:r>
              <a:rPr lang="pl-PL" dirty="0" smtClean="0"/>
              <a:t>316 tysięcy pomiarów prędkości</a:t>
            </a:r>
          </a:p>
          <a:p>
            <a:r>
              <a:rPr lang="pl-PL" dirty="0" smtClean="0"/>
              <a:t>68 tysięcy osób wykonywało testy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Wyniki testów</a:t>
            </a:r>
          </a:p>
          <a:p>
            <a:r>
              <a:rPr lang="pl-PL" dirty="0" smtClean="0"/>
              <a:t>2 x szybciej niż w Play</a:t>
            </a:r>
          </a:p>
          <a:p>
            <a:r>
              <a:rPr lang="pl-PL" dirty="0" smtClean="0"/>
              <a:t>Ok. 25 % lepiej niż w Orange i </a:t>
            </a:r>
            <a:r>
              <a:rPr lang="pl-PL" dirty="0" err="1" smtClean="0"/>
              <a:t>T-Mobile</a:t>
            </a:r>
            <a:endParaRPr lang="pl-PL" dirty="0" smtClean="0"/>
          </a:p>
        </p:txBody>
      </p:sp>
      <p:grpSp>
        <p:nvGrpSpPr>
          <p:cNvPr id="4" name="Grupa 3"/>
          <p:cNvGrpSpPr/>
          <p:nvPr/>
        </p:nvGrpSpPr>
        <p:grpSpPr>
          <a:xfrm>
            <a:off x="731522" y="5027932"/>
            <a:ext cx="7717534" cy="634068"/>
            <a:chOff x="753467" y="3079557"/>
            <a:chExt cx="5611413" cy="461030"/>
          </a:xfrm>
        </p:grpSpPr>
        <p:sp>
          <p:nvSpPr>
            <p:cNvPr id="5" name="Prostokąt 4"/>
            <p:cNvSpPr/>
            <p:nvPr/>
          </p:nvSpPr>
          <p:spPr>
            <a:xfrm>
              <a:off x="753467" y="3079557"/>
              <a:ext cx="5611413" cy="461030"/>
            </a:xfrm>
            <a:prstGeom prst="rect">
              <a:avLst/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400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786384" y="3132272"/>
              <a:ext cx="5541264" cy="335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b="1" dirty="0" smtClean="0">
                  <a:solidFill>
                    <a:schemeClr val="bg1"/>
                  </a:solidFill>
                </a:rPr>
                <a:t>Szczegóły testu w miesięczniku Komputer Świat 10/2016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Testy Internetu LTE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LTE Plusa najszybszym Internetem </a:t>
            </a:r>
            <a:br>
              <a:rPr lang="pl-PL" b="1" dirty="0" smtClean="0"/>
            </a:br>
            <a:r>
              <a:rPr lang="pl-PL" b="1" dirty="0" smtClean="0"/>
              <a:t>mobilnym w Polsce! </a:t>
            </a:r>
          </a:p>
        </p:txBody>
      </p:sp>
      <p:pic>
        <p:nvPicPr>
          <p:cNvPr id="1026" name="Picture 2" descr="http://www.plus.pl/image/image_gallery?img_id=7875377&amp;t=14733346613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31" y="4318420"/>
            <a:ext cx="2705100" cy="1419226"/>
          </a:xfrm>
          <a:prstGeom prst="rect">
            <a:avLst/>
          </a:prstGeom>
          <a:noFill/>
        </p:spPr>
      </p:pic>
      <p:grpSp>
        <p:nvGrpSpPr>
          <p:cNvPr id="5" name="Grupa 4"/>
          <p:cNvGrpSpPr/>
          <p:nvPr/>
        </p:nvGrpSpPr>
        <p:grpSpPr>
          <a:xfrm>
            <a:off x="753466" y="2750349"/>
            <a:ext cx="4001414" cy="892626"/>
            <a:chOff x="753466" y="3913464"/>
            <a:chExt cx="4001414" cy="892626"/>
          </a:xfrm>
        </p:grpSpPr>
        <p:sp>
          <p:nvSpPr>
            <p:cNvPr id="6" name="Prostokąt 5"/>
            <p:cNvSpPr/>
            <p:nvPr/>
          </p:nvSpPr>
          <p:spPr>
            <a:xfrm>
              <a:off x="753466" y="3913464"/>
              <a:ext cx="4001414" cy="892626"/>
            </a:xfrm>
            <a:prstGeom prst="rect">
              <a:avLst/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400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786385" y="3913648"/>
              <a:ext cx="395386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2400" b="1" dirty="0" smtClean="0">
                  <a:solidFill>
                    <a:schemeClr val="bg1"/>
                  </a:solidFill>
                </a:rPr>
                <a:t>Zwycięzca testu miesięcznika „Komputer Świat"!</a:t>
              </a:r>
            </a:p>
          </p:txBody>
        </p:sp>
      </p:grpSp>
      <p:pic>
        <p:nvPicPr>
          <p:cNvPr id="8" name="Picture 2" descr="D:\_FM WORLD Mobile\Prezentacje\pr\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78307" y="3063997"/>
            <a:ext cx="2665978" cy="266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Biznes z FM Mobile?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Otrzymujesz punkty w planie marketingowym</a:t>
            </a:r>
          </a:p>
          <a:p>
            <a:r>
              <a:rPr lang="pl-PL" dirty="0" smtClean="0"/>
              <a:t>Stabilizujesz Swoją strukturę</a:t>
            </a:r>
          </a:p>
          <a:p>
            <a:r>
              <a:rPr lang="pl-PL" dirty="0" smtClean="0"/>
              <a:t>Wykorzystujesz Swój rabat</a:t>
            </a:r>
          </a:p>
          <a:p>
            <a:r>
              <a:rPr lang="pl-PL" dirty="0" smtClean="0"/>
              <a:t>Prowadzisz własny salon mobilny</a:t>
            </a:r>
          </a:p>
        </p:txBody>
      </p:sp>
      <p:pic>
        <p:nvPicPr>
          <p:cNvPr id="4" name="Picture 2" descr="D:\_FM WORLD Mobile\Prezentacje\pr\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78307" y="3063997"/>
            <a:ext cx="2665978" cy="2665978"/>
          </a:xfrm>
          <a:prstGeom prst="rect">
            <a:avLst/>
          </a:prstGeom>
          <a:noFill/>
        </p:spPr>
      </p:pic>
      <p:grpSp>
        <p:nvGrpSpPr>
          <p:cNvPr id="5" name="Grupa 4"/>
          <p:cNvGrpSpPr/>
          <p:nvPr/>
        </p:nvGrpSpPr>
        <p:grpSpPr>
          <a:xfrm>
            <a:off x="2536466" y="4797380"/>
            <a:ext cx="3229580" cy="1019091"/>
            <a:chOff x="2536466" y="4548145"/>
            <a:chExt cx="3229580" cy="1019091"/>
          </a:xfrm>
        </p:grpSpPr>
        <p:sp>
          <p:nvSpPr>
            <p:cNvPr id="6" name="Tytuł 1"/>
            <p:cNvSpPr txBox="1">
              <a:spLocks/>
            </p:cNvSpPr>
            <p:nvPr/>
          </p:nvSpPr>
          <p:spPr>
            <a:xfrm>
              <a:off x="2536466" y="4548145"/>
              <a:ext cx="3229580" cy="10190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rPr>
                <a:t>Bądź naszym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500" dirty="0" smtClean="0">
                  <a:latin typeface="+mj-lt"/>
                  <a:ea typeface="+mj-ea"/>
                  <a:cs typeface="Times New Roman" pitchFamily="18" charset="0"/>
                </a:rPr>
                <a:t>Partnerem Biznesowym</a:t>
              </a:r>
              <a:endPara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7" name="Łącznik prosty 6"/>
            <p:cNvCxnSpPr/>
            <p:nvPr/>
          </p:nvCxnSpPr>
          <p:spPr>
            <a:xfrm flipH="1">
              <a:off x="3902149" y="4940364"/>
              <a:ext cx="1767131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a 11"/>
          <p:cNvGrpSpPr/>
          <p:nvPr/>
        </p:nvGrpSpPr>
        <p:grpSpPr>
          <a:xfrm>
            <a:off x="753467" y="3752524"/>
            <a:ext cx="3065067" cy="461030"/>
            <a:chOff x="753467" y="3606224"/>
            <a:chExt cx="3065067" cy="461030"/>
          </a:xfrm>
        </p:grpSpPr>
        <p:sp>
          <p:nvSpPr>
            <p:cNvPr id="10" name="Prostokąt 9"/>
            <p:cNvSpPr/>
            <p:nvPr/>
          </p:nvSpPr>
          <p:spPr>
            <a:xfrm>
              <a:off x="753467" y="3606224"/>
              <a:ext cx="2706624" cy="461030"/>
            </a:xfrm>
            <a:prstGeom prst="rect">
              <a:avLst/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400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830274" y="3642983"/>
              <a:ext cx="2988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 smtClean="0">
                  <a:solidFill>
                    <a:schemeClr val="bg1"/>
                  </a:solidFill>
                </a:rPr>
                <a:t>Zyskujesz narzędzie pracy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ole tekstowe 26"/>
          <p:cNvSpPr txBox="1"/>
          <p:nvPr/>
        </p:nvSpPr>
        <p:spPr>
          <a:xfrm>
            <a:off x="662552" y="1748327"/>
            <a:ext cx="4271106" cy="29915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prstClr val="white"/>
              </a:buClr>
              <a:buFont typeface="+mj-lt"/>
              <a:buAutoNum type="arabicPeriod"/>
            </a:pP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Wybierz taryfę</a:t>
            </a:r>
          </a:p>
          <a:p>
            <a:pPr marL="457200" lvl="0" indent="-457200">
              <a:spcBef>
                <a:spcPct val="20000"/>
              </a:spcBef>
              <a:buClr>
                <a:prstClr val="white"/>
              </a:buClr>
              <a:buFont typeface="+mj-lt"/>
              <a:buAutoNum type="arabicPeriod"/>
            </a:pP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Uzupełnij dane osobowe</a:t>
            </a:r>
          </a:p>
          <a:p>
            <a:pPr marL="457200" lvl="0" indent="-457200">
              <a:spcBef>
                <a:spcPct val="20000"/>
              </a:spcBef>
              <a:buClr>
                <a:prstClr val="white"/>
              </a:buClr>
              <a:buFont typeface="+mj-lt"/>
              <a:buAutoNum type="arabicPeriod"/>
            </a:pPr>
            <a:r>
              <a:rPr lang="pl-PL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Umowę otrzymasz kurierem</a:t>
            </a:r>
          </a:p>
          <a:p>
            <a:pPr marL="108000" lvl="0">
              <a:spcBef>
                <a:spcPct val="20000"/>
              </a:spcBef>
            </a:pPr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spcBef>
                <a:spcPct val="20000"/>
              </a:spcBef>
            </a:pPr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 każdym etapie realizacji umowy</a:t>
            </a:r>
            <a:b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zostaniesz  poinformowany </a:t>
            </a:r>
            <a:r>
              <a:rPr lang="pl-PL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SMS-em</a:t>
            </a:r>
            <a:r>
              <a:rPr lang="pl-PL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endParaRPr lang="pl-PL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pl-PL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Wypełnij formularz On-line</a:t>
            </a:r>
            <a:endParaRPr lang="pl-PL" dirty="0"/>
          </a:p>
        </p:txBody>
      </p:sp>
      <p:pic>
        <p:nvPicPr>
          <p:cNvPr id="4" name="Picture 2" descr="D:\_FM WORLD Mobile\Prezentacje\pr\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78307" y="3063472"/>
            <a:ext cx="2665978" cy="2665978"/>
          </a:xfrm>
          <a:prstGeom prst="rect">
            <a:avLst/>
          </a:prstGeom>
          <a:noFill/>
        </p:spPr>
      </p:pic>
      <p:grpSp>
        <p:nvGrpSpPr>
          <p:cNvPr id="5" name="Grupa 4"/>
          <p:cNvGrpSpPr/>
          <p:nvPr/>
        </p:nvGrpSpPr>
        <p:grpSpPr>
          <a:xfrm>
            <a:off x="2536466" y="4796855"/>
            <a:ext cx="3229580" cy="1019091"/>
            <a:chOff x="2536466" y="4548145"/>
            <a:chExt cx="3229580" cy="1019091"/>
          </a:xfrm>
        </p:grpSpPr>
        <p:sp>
          <p:nvSpPr>
            <p:cNvPr id="6" name="Tytuł 1"/>
            <p:cNvSpPr txBox="1">
              <a:spLocks/>
            </p:cNvSpPr>
            <p:nvPr/>
          </p:nvSpPr>
          <p:spPr>
            <a:xfrm>
              <a:off x="2536466" y="4548145"/>
              <a:ext cx="3229580" cy="10190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2400" dirty="0" smtClean="0">
                  <a:latin typeface="Times New Roman" pitchFamily="18" charset="0"/>
                  <a:ea typeface="+mj-ea"/>
                  <a:cs typeface="Times New Roman" pitchFamily="18" charset="0"/>
                </a:rPr>
                <a:t>Szybko i wygodnie</a:t>
              </a:r>
              <a:endParaRPr kumimoji="0" lang="pl-P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  <a:p>
              <a:pPr lvl="0" algn="r">
                <a:spcBef>
                  <a:spcPct val="0"/>
                </a:spcBef>
                <a:defRPr/>
              </a:pPr>
              <a:r>
                <a:rPr lang="pl-PL" sz="1500" dirty="0" smtClean="0">
                  <a:cs typeface="Times New Roman" pitchFamily="18" charset="0"/>
                </a:rPr>
                <a:t>Bez wychodzenia z domu</a:t>
              </a:r>
              <a:endParaRPr kumimoji="0" lang="pl-PL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7" name="Łącznik prosty 6"/>
            <p:cNvCxnSpPr/>
            <p:nvPr/>
          </p:nvCxnSpPr>
          <p:spPr>
            <a:xfrm flipH="1">
              <a:off x="3555187" y="4961613"/>
              <a:ext cx="211409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a 18"/>
          <p:cNvGrpSpPr/>
          <p:nvPr/>
        </p:nvGrpSpPr>
        <p:grpSpPr>
          <a:xfrm>
            <a:off x="667617" y="1733432"/>
            <a:ext cx="340158" cy="461665"/>
            <a:chOff x="667617" y="1733432"/>
            <a:chExt cx="340158" cy="461665"/>
          </a:xfrm>
        </p:grpSpPr>
        <p:sp>
          <p:nvSpPr>
            <p:cNvPr id="18" name="Prostokąt 17"/>
            <p:cNvSpPr/>
            <p:nvPr/>
          </p:nvSpPr>
          <p:spPr>
            <a:xfrm>
              <a:off x="670172" y="1804431"/>
              <a:ext cx="328375" cy="328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667617" y="1733432"/>
              <a:ext cx="340158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pl-PL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668552" y="2183152"/>
            <a:ext cx="340158" cy="461665"/>
            <a:chOff x="668552" y="2183152"/>
            <a:chExt cx="340158" cy="461665"/>
          </a:xfrm>
        </p:grpSpPr>
        <p:sp>
          <p:nvSpPr>
            <p:cNvPr id="23" name="Prostokąt 22"/>
            <p:cNvSpPr/>
            <p:nvPr/>
          </p:nvSpPr>
          <p:spPr>
            <a:xfrm>
              <a:off x="671107" y="2268781"/>
              <a:ext cx="328375" cy="328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668552" y="2183152"/>
              <a:ext cx="340158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pl-PL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662942" y="2640960"/>
            <a:ext cx="340158" cy="461665"/>
            <a:chOff x="662942" y="2640960"/>
            <a:chExt cx="340158" cy="461665"/>
          </a:xfrm>
        </p:grpSpPr>
        <p:sp>
          <p:nvSpPr>
            <p:cNvPr id="25" name="Prostokąt 24"/>
            <p:cNvSpPr/>
            <p:nvPr/>
          </p:nvSpPr>
          <p:spPr>
            <a:xfrm>
              <a:off x="665497" y="2711959"/>
              <a:ext cx="328375" cy="328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662942" y="2640960"/>
              <a:ext cx="340158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pl-PL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649729" y="4283985"/>
            <a:ext cx="4551378" cy="1443913"/>
            <a:chOff x="649729" y="4283985"/>
            <a:chExt cx="4551378" cy="1443913"/>
          </a:xfrm>
        </p:grpSpPr>
        <p:pic>
          <p:nvPicPr>
            <p:cNvPr id="14" name="Picture 2" descr="D:\_FM WORLD Mobile\Prezentacje\pr\01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 flipH="1">
              <a:off x="649729" y="4283985"/>
              <a:ext cx="1443913" cy="1443913"/>
            </a:xfrm>
            <a:prstGeom prst="rect">
              <a:avLst/>
            </a:prstGeom>
            <a:noFill/>
          </p:spPr>
        </p:pic>
        <p:sp>
          <p:nvSpPr>
            <p:cNvPr id="15" name="Prostokąt 14"/>
            <p:cNvSpPr/>
            <p:nvPr/>
          </p:nvSpPr>
          <p:spPr>
            <a:xfrm>
              <a:off x="2106779" y="4286535"/>
              <a:ext cx="3057752" cy="461030"/>
            </a:xfrm>
            <a:prstGeom prst="rect">
              <a:avLst/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400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2139697" y="4345239"/>
              <a:ext cx="30614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b="1" dirty="0" smtClean="0">
                  <a:solidFill>
                    <a:schemeClr val="bg1"/>
                  </a:solidFill>
                </a:rPr>
                <a:t>Pomożemy Ci wypełnić formularz</a:t>
              </a:r>
              <a:endParaRPr lang="pl-PL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Zamów przez telefon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>
              <a:spcBef>
                <a:spcPts val="0"/>
              </a:spcBef>
              <a:buClr>
                <a:srgbClr val="9E032B"/>
              </a:buClr>
              <a:buNone/>
            </a:pPr>
            <a:r>
              <a:rPr lang="pl-PL" b="1" dirty="0" smtClean="0"/>
              <a:t>Złóż zamówienie podczas </a:t>
            </a:r>
            <a:br>
              <a:rPr lang="pl-PL" b="1" dirty="0" smtClean="0"/>
            </a:br>
            <a:r>
              <a:rPr lang="pl-PL" b="1" dirty="0" smtClean="0"/>
              <a:t>rozmowy telefonicznej</a:t>
            </a:r>
            <a:r>
              <a:rPr lang="pl-PL" dirty="0" smtClean="0"/>
              <a:t>, </a:t>
            </a:r>
          </a:p>
          <a:p>
            <a:pPr marL="0" lvl="0">
              <a:spcBef>
                <a:spcPts val="0"/>
              </a:spcBef>
              <a:buClr>
                <a:srgbClr val="9E032B"/>
              </a:buClr>
              <a:buNone/>
            </a:pPr>
            <a:r>
              <a:rPr lang="pl-PL" dirty="0" smtClean="0"/>
              <a:t>w dogodnym miejscu i czasie</a:t>
            </a:r>
          </a:p>
          <a:p>
            <a:endParaRPr lang="pl-PL" dirty="0"/>
          </a:p>
        </p:txBody>
      </p:sp>
      <p:pic>
        <p:nvPicPr>
          <p:cNvPr id="9" name="Picture 2" descr="D:\_FM WORLD Mobile\Prezentacje\pr\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78307" y="3063472"/>
            <a:ext cx="2665978" cy="2665978"/>
          </a:xfrm>
          <a:prstGeom prst="rect">
            <a:avLst/>
          </a:prstGeom>
          <a:noFill/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2536466" y="4796855"/>
            <a:ext cx="3229580" cy="1019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pl-PL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Zostaw Swój numer</a:t>
            </a:r>
          </a:p>
          <a:p>
            <a:pPr lvl="0" algn="r">
              <a:spcBef>
                <a:spcPct val="0"/>
              </a:spcBef>
              <a:defRPr/>
            </a:pPr>
            <a:r>
              <a:rPr lang="pl-PL" sz="1500" dirty="0" smtClean="0">
                <a:solidFill>
                  <a:prstClr val="black"/>
                </a:solidFill>
                <a:cs typeface="Times New Roman" pitchFamily="18" charset="0"/>
              </a:rPr>
              <a:t>Chętnie oddzwonimy</a:t>
            </a:r>
          </a:p>
        </p:txBody>
      </p:sp>
      <p:cxnSp>
        <p:nvCxnSpPr>
          <p:cNvPr id="11" name="Łącznik prosty 10"/>
          <p:cNvCxnSpPr/>
          <p:nvPr/>
        </p:nvCxnSpPr>
        <p:spPr>
          <a:xfrm flipH="1">
            <a:off x="2984602" y="5189599"/>
            <a:ext cx="268467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a 13"/>
          <p:cNvGrpSpPr/>
          <p:nvPr/>
        </p:nvGrpSpPr>
        <p:grpSpPr>
          <a:xfrm>
            <a:off x="753466" y="3079557"/>
            <a:ext cx="4681728" cy="461030"/>
            <a:chOff x="753466" y="3079557"/>
            <a:chExt cx="4681728" cy="461030"/>
          </a:xfrm>
        </p:grpSpPr>
        <p:sp>
          <p:nvSpPr>
            <p:cNvPr id="12" name="Prostokąt 11"/>
            <p:cNvSpPr/>
            <p:nvPr/>
          </p:nvSpPr>
          <p:spPr>
            <a:xfrm>
              <a:off x="753466" y="3079557"/>
              <a:ext cx="4286707" cy="461030"/>
            </a:xfrm>
            <a:prstGeom prst="rect">
              <a:avLst/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400"/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786384" y="3116316"/>
              <a:ext cx="46488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 smtClean="0">
                  <a:solidFill>
                    <a:schemeClr val="bg1"/>
                  </a:solidFill>
                </a:rPr>
                <a:t>Umowę do podpisania otrzymasz kurierem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„Moje Konto” – On-line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 smtClean="0"/>
              <a:t>Zarządzaj pakietami i usługami</a:t>
            </a:r>
            <a:endParaRPr lang="pl-PL" dirty="0" smtClean="0"/>
          </a:p>
          <a:p>
            <a:pPr lvl="0"/>
            <a:r>
              <a:rPr lang="pl-PL" dirty="0" smtClean="0"/>
              <a:t>Sprawdź billingi rozmów</a:t>
            </a:r>
          </a:p>
          <a:p>
            <a:pPr lvl="0"/>
            <a:r>
              <a:rPr lang="pl-PL" dirty="0" smtClean="0"/>
              <a:t>Opłać Swój rachunek</a:t>
            </a:r>
          </a:p>
          <a:p>
            <a:pPr lvl="0"/>
            <a:r>
              <a:rPr lang="pl-PL" dirty="0" smtClean="0"/>
              <a:t>Doładuj konto na kartę</a:t>
            </a:r>
          </a:p>
          <a:p>
            <a:pPr lvl="0"/>
            <a:r>
              <a:rPr lang="pl-PL" dirty="0" smtClean="0"/>
              <a:t>Sprawdź jak czytać fakturę</a:t>
            </a:r>
          </a:p>
          <a:p>
            <a:pPr lvl="0"/>
            <a:r>
              <a:rPr lang="pl-PL" dirty="0" smtClean="0"/>
              <a:t>Punkty naliczane są automatycznie</a:t>
            </a:r>
          </a:p>
          <a:p>
            <a:pPr lvl="0"/>
            <a:endParaRPr lang="pl-PL" dirty="0" smtClean="0"/>
          </a:p>
          <a:p>
            <a:endParaRPr lang="pl-PL" dirty="0"/>
          </a:p>
        </p:txBody>
      </p:sp>
      <p:pic>
        <p:nvPicPr>
          <p:cNvPr id="4" name="Picture 2" descr="D:\_FM WORLD Mobile\Prezentacje\pr\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78307" y="3063472"/>
            <a:ext cx="2665978" cy="2665978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536466" y="4796855"/>
            <a:ext cx="3229580" cy="1019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Twoje konto abonenta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pl-PL" sz="1500" dirty="0" smtClean="0">
                <a:cs typeface="Times New Roman" pitchFamily="18" charset="0"/>
              </a:rPr>
              <a:t>Wszystko w jednym miejscu</a:t>
            </a:r>
            <a:endParaRPr kumimoji="0" lang="pl-PL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753466" y="4505982"/>
            <a:ext cx="4725618" cy="461030"/>
            <a:chOff x="753466" y="4037822"/>
            <a:chExt cx="4725618" cy="461030"/>
          </a:xfrm>
        </p:grpSpPr>
        <p:sp>
          <p:nvSpPr>
            <p:cNvPr id="9" name="Prostokąt 8"/>
            <p:cNvSpPr/>
            <p:nvPr/>
          </p:nvSpPr>
          <p:spPr>
            <a:xfrm>
              <a:off x="753466" y="4037822"/>
              <a:ext cx="4286707" cy="461030"/>
            </a:xfrm>
            <a:prstGeom prst="rect">
              <a:avLst/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400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830274" y="4074581"/>
              <a:ext cx="46488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 smtClean="0">
                  <a:solidFill>
                    <a:schemeClr val="bg1"/>
                  </a:solidFill>
                </a:rPr>
                <a:t>Polecenia Domino GO widoczne w panelu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Łącznik prosty 13"/>
          <p:cNvCxnSpPr/>
          <p:nvPr/>
        </p:nvCxnSpPr>
        <p:spPr>
          <a:xfrm flipH="1">
            <a:off x="2594344" y="5189599"/>
            <a:ext cx="307493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„Moje Konto” – NUMER GŁÓWNY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 smtClean="0"/>
              <a:t>Zarządzaj wieloma numerami</a:t>
            </a:r>
          </a:p>
          <a:p>
            <a:pPr lvl="0"/>
            <a:r>
              <a:rPr lang="pl-PL" dirty="0" smtClean="0"/>
              <a:t>Sprawdzaj bilingi połączeń</a:t>
            </a:r>
          </a:p>
          <a:p>
            <a:pPr lvl="0"/>
            <a:r>
              <a:rPr lang="pl-PL" dirty="0" smtClean="0"/>
              <a:t>Zezwalaj na podgląd faktur</a:t>
            </a:r>
          </a:p>
          <a:p>
            <a:pPr lvl="0"/>
            <a:r>
              <a:rPr lang="pl-PL" dirty="0" smtClean="0"/>
              <a:t>Włączaj lub wyłączaj usługi</a:t>
            </a:r>
          </a:p>
        </p:txBody>
      </p:sp>
      <p:pic>
        <p:nvPicPr>
          <p:cNvPr id="4" name="Picture 2" descr="D:\_FM WORLD Mobile\Prezentacje\pr\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78307" y="3063472"/>
            <a:ext cx="2665978" cy="2665978"/>
          </a:xfrm>
          <a:prstGeom prst="rect">
            <a:avLst/>
          </a:prstGeom>
          <a:noFill/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2536466" y="4796855"/>
            <a:ext cx="3229580" cy="1019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Pełna kontrola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pl-PL" sz="1500" dirty="0" smtClean="0">
                <a:cs typeface="Times New Roman" pitchFamily="18" charset="0"/>
              </a:rPr>
              <a:t>Nad wieloma numerami</a:t>
            </a:r>
            <a:endParaRPr kumimoji="0" lang="pl-PL" sz="1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cxnSp>
        <p:nvCxnSpPr>
          <p:cNvPr id="8" name="Łącznik prosty 7"/>
          <p:cNvCxnSpPr/>
          <p:nvPr/>
        </p:nvCxnSpPr>
        <p:spPr>
          <a:xfrm flipH="1">
            <a:off x="3767328" y="5189599"/>
            <a:ext cx="190195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a 15"/>
          <p:cNvGrpSpPr/>
          <p:nvPr/>
        </p:nvGrpSpPr>
        <p:grpSpPr>
          <a:xfrm>
            <a:off x="753467" y="3723277"/>
            <a:ext cx="4725617" cy="461030"/>
            <a:chOff x="753467" y="3723277"/>
            <a:chExt cx="4725617" cy="461030"/>
          </a:xfrm>
        </p:grpSpPr>
        <p:sp>
          <p:nvSpPr>
            <p:cNvPr id="12" name="Prostokąt 11"/>
            <p:cNvSpPr/>
            <p:nvPr/>
          </p:nvSpPr>
          <p:spPr>
            <a:xfrm>
              <a:off x="753467" y="3723277"/>
              <a:ext cx="4001414" cy="461030"/>
            </a:xfrm>
            <a:prstGeom prst="rect">
              <a:avLst/>
            </a:prstGeom>
            <a:solidFill>
              <a:srgbClr val="9E0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4400"/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830274" y="3760036"/>
              <a:ext cx="464881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b="1" dirty="0" smtClean="0">
                  <a:solidFill>
                    <a:schemeClr val="bg1"/>
                  </a:solidFill>
                </a:rPr>
                <a:t>Prosty sposób na zarządzanie zespołem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19215</TotalTime>
  <Words>677</Words>
  <Application>Microsoft Office PowerPoint</Application>
  <PresentationFormat>Pokaz na ekranie (4:3)</PresentationFormat>
  <Paragraphs>221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Projekt niestandardowy</vt:lpstr>
      <vt:lpstr>4_Motyw pakietu Office</vt:lpstr>
      <vt:lpstr>Slajd 1</vt:lpstr>
      <vt:lpstr>Dlaczego FM Mobile?</vt:lpstr>
      <vt:lpstr>Testy Internetu LTE</vt:lpstr>
      <vt:lpstr>Testy Internetu LTE</vt:lpstr>
      <vt:lpstr>Biznes z FM Mobile?</vt:lpstr>
      <vt:lpstr>Wypełnij formularz On-line</vt:lpstr>
      <vt:lpstr>Zamów przez telefon</vt:lpstr>
      <vt:lpstr>„Moje Konto” – On-line</vt:lpstr>
      <vt:lpstr>„Moje Konto” – NUMER GŁÓWNY</vt:lpstr>
      <vt:lpstr>Gdy On-line nie wystarczy</vt:lpstr>
      <vt:lpstr>Twój najlepszy ruch</vt:lpstr>
      <vt:lpstr>Jednorazowe doładowania PowerGiga</vt:lpstr>
      <vt:lpstr>Najlepsza oferta na rynku</vt:lpstr>
      <vt:lpstr>Taryfy Internetowe</vt:lpstr>
      <vt:lpstr>Nowe taryfy Internetowe z modemem i routerem</vt:lpstr>
      <vt:lpstr>zDominujemy Polskę</vt:lpstr>
      <vt:lpstr>Podsumujmy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krzysztof.liter</dc:creator>
  <cp:lastModifiedBy>krzysztof.liter</cp:lastModifiedBy>
  <cp:revision>1459</cp:revision>
  <dcterms:created xsi:type="dcterms:W3CDTF">2015-09-15T08:54:27Z</dcterms:created>
  <dcterms:modified xsi:type="dcterms:W3CDTF">2016-11-02T11:22:53Z</dcterms:modified>
</cp:coreProperties>
</file>